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Playfair Display"/>
      <p:regular r:id="rId29"/>
      <p:bold r:id="rId30"/>
      <p:italic r:id="rId31"/>
      <p:boldItalic r:id="rId32"/>
    </p:embeddedFont>
    <p:embeddedFont>
      <p:font typeface="Lato"/>
      <p:regular r:id="rId33"/>
      <p:bold r:id="rId34"/>
      <p:italic r:id="rId35"/>
      <p:boldItalic r:id="rId36"/>
    </p:embeddedFont>
    <p:embeddedFont>
      <p:font typeface="Poppi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C4A655-E4A6-4411-938D-CDF98274C407}">
  <a:tblStyle styleId="{59C4A655-E4A6-4411-938D-CDF98274C4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PlayfairDispl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Poppins-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Poppins-italic.fntdata"/><Relationship Id="rId16" Type="http://schemas.openxmlformats.org/officeDocument/2006/relationships/slide" Target="slides/slide10.xml"/><Relationship Id="rId38" Type="http://schemas.openxmlformats.org/officeDocument/2006/relationships/font" Target="fonts/Poppi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25f1e24ab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25f1e24ab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 wave uniquely caters to an often overlooked yet vital need in our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 users, designed for individuals in low-income communities and those with disabilities, it addresses the challenge of accessing and enjoying urban green spaces.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Consumer Usage Reasons, Users will find Green wave invaluable for its easy navigation to parks, accessible transportation options, and stress-relieving nature soundscapes.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 Necessity, In today’s fast-paced urban environments, equitable access to green spaces is crucial for physical and mental well-being, fostering a healthier, more inclusive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Green wave isn’t just an app, Its a bridge to nature for </a:t>
            </a:r>
            <a:r>
              <a:rPr lang="en"/>
              <a:t>those who need it most!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19511f021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19511f021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Our stakeholders include </a:t>
            </a:r>
            <a:endParaRPr/>
          </a:p>
          <a:p>
            <a:pPr indent="-298450" lvl="1" marL="914400" rtl="0" algn="l">
              <a:spcBef>
                <a:spcPts val="0"/>
              </a:spcBef>
              <a:spcAft>
                <a:spcPts val="0"/>
              </a:spcAft>
              <a:buSzPts val="1100"/>
              <a:buChar char="-"/>
            </a:pPr>
            <a:r>
              <a:rPr lang="en"/>
              <a:t>“Nothing About Us Without Us” </a:t>
            </a:r>
            <a:r>
              <a:rPr lang="en"/>
              <a:t>People with disabilities, families and friends, </a:t>
            </a:r>
            <a:endParaRPr/>
          </a:p>
          <a:p>
            <a:pPr indent="-298450" lvl="1" marL="914400" rtl="0" algn="l">
              <a:spcBef>
                <a:spcPts val="0"/>
              </a:spcBef>
              <a:spcAft>
                <a:spcPts val="0"/>
              </a:spcAft>
              <a:buSzPts val="1100"/>
              <a:buChar char="-"/>
            </a:pPr>
            <a:r>
              <a:rPr lang="en"/>
              <a:t>P</a:t>
            </a:r>
            <a:r>
              <a:rPr lang="en"/>
              <a:t>rovincial</a:t>
            </a:r>
            <a:r>
              <a:rPr lang="en"/>
              <a:t> health services which include hospitals, </a:t>
            </a:r>
            <a:endParaRPr/>
          </a:p>
          <a:p>
            <a:pPr indent="-298450" lvl="1" marL="914400" rtl="0" algn="l">
              <a:spcBef>
                <a:spcPts val="0"/>
              </a:spcBef>
              <a:spcAft>
                <a:spcPts val="0"/>
              </a:spcAft>
              <a:buSzPts val="1100"/>
              <a:buChar char="-"/>
            </a:pPr>
            <a:r>
              <a:rPr lang="en"/>
              <a:t>Local community members and local community organizations such as religious organizations, </a:t>
            </a:r>
            <a:endParaRPr/>
          </a:p>
          <a:p>
            <a:pPr indent="-298450" lvl="1" marL="914400" rtl="0" algn="l">
              <a:spcBef>
                <a:spcPts val="0"/>
              </a:spcBef>
              <a:spcAft>
                <a:spcPts val="0"/>
              </a:spcAft>
              <a:buSzPts val="1100"/>
              <a:buChar char="-"/>
            </a:pPr>
            <a:r>
              <a:rPr lang="en"/>
              <a:t>Government -  the federal,</a:t>
            </a:r>
            <a:r>
              <a:rPr lang="en"/>
              <a:t>provincial</a:t>
            </a:r>
            <a:r>
              <a:rPr lang="en"/>
              <a:t> and municipal government, </a:t>
            </a:r>
            <a:endParaRPr/>
          </a:p>
          <a:p>
            <a:pPr indent="-298450" lvl="1" marL="914400" rtl="0" algn="l">
              <a:spcBef>
                <a:spcPts val="0"/>
              </a:spcBef>
              <a:spcAft>
                <a:spcPts val="0"/>
              </a:spcAft>
              <a:buSzPts val="1100"/>
              <a:buChar char="-"/>
            </a:pPr>
            <a:r>
              <a:rPr lang="en">
                <a:solidFill>
                  <a:schemeClr val="dk1"/>
                </a:solidFill>
              </a:rPr>
              <a:t>Lastly, insurance providers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intend to implement our solution in both Manitoba and Alberta during first few phases of our product launch. We hope to add and develop features as we expand to the national and global level. We anticipate this will take use at least a year to have a global reach once we have collected incorporate the user feedback to expand and improve mobile app features.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100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cb69cb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2cb69cb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88925" lvl="0" marL="457200" rtl="0" algn="l">
              <a:spcBef>
                <a:spcPts val="1000"/>
              </a:spcBef>
              <a:spcAft>
                <a:spcPts val="0"/>
              </a:spcAft>
              <a:buClr>
                <a:schemeClr val="dk1"/>
              </a:buClr>
              <a:buSzPts val="950"/>
              <a:buFont typeface="Poppins"/>
              <a:buAutoNum type="arabicPeriod"/>
            </a:pPr>
            <a:r>
              <a:rPr b="1" lang="en" sz="950">
                <a:solidFill>
                  <a:schemeClr val="dk1"/>
                </a:solidFill>
                <a:latin typeface="Poppins"/>
                <a:ea typeface="Poppins"/>
                <a:cs typeface="Poppins"/>
                <a:sym typeface="Poppins"/>
              </a:rPr>
              <a:t>Identify Competitors and Collaborators </a:t>
            </a:r>
            <a:r>
              <a:rPr lang="en" sz="950">
                <a:solidFill>
                  <a:schemeClr val="dk1"/>
                </a:solidFill>
                <a:latin typeface="Poppins"/>
                <a:ea typeface="Poppins"/>
                <a:cs typeface="Poppins"/>
                <a:sym typeface="Poppins"/>
              </a:rPr>
              <a:t>(1 min) - What similar products/services already exist? How is your product/service unique/better/disruptive? What opportunities exist to </a:t>
            </a:r>
            <a:r>
              <a:rPr lang="en" sz="950">
                <a:solidFill>
                  <a:schemeClr val="dk1"/>
                </a:solidFill>
                <a:latin typeface="Poppins"/>
                <a:ea typeface="Poppins"/>
                <a:cs typeface="Poppins"/>
                <a:sym typeface="Poppins"/>
              </a:rPr>
              <a:t>collaborate</a:t>
            </a:r>
            <a:r>
              <a:rPr lang="en" sz="950">
                <a:solidFill>
                  <a:schemeClr val="dk1"/>
                </a:solidFill>
                <a:latin typeface="Poppins"/>
                <a:ea typeface="Poppins"/>
                <a:cs typeface="Poppins"/>
                <a:sym typeface="Poppins"/>
              </a:rPr>
              <a:t> or partner with others? Why?</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25f1e24ab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25f1e24a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25f1e24ab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25f1e24ab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feedback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5f1e24ab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25f1e24ab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we measuring success?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25f1e24ab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25f1e24ab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8925" lvl="0" marL="457200" rtl="0" algn="l">
              <a:spcBef>
                <a:spcPts val="1000"/>
              </a:spcBef>
              <a:spcAft>
                <a:spcPts val="1000"/>
              </a:spcAft>
              <a:buClr>
                <a:schemeClr val="dk1"/>
              </a:buClr>
              <a:buSzPts val="950"/>
              <a:buFont typeface="Poppins"/>
              <a:buAutoNum type="arabicPeriod"/>
            </a:pPr>
            <a:r>
              <a:rPr b="1" lang="en" sz="950">
                <a:solidFill>
                  <a:schemeClr val="dk1"/>
                </a:solidFill>
                <a:latin typeface="Poppins"/>
                <a:ea typeface="Poppins"/>
                <a:cs typeface="Poppins"/>
                <a:sym typeface="Poppins"/>
              </a:rPr>
              <a:t>Product Road Map </a:t>
            </a:r>
            <a:r>
              <a:rPr lang="en" sz="950">
                <a:solidFill>
                  <a:schemeClr val="dk1"/>
                </a:solidFill>
                <a:latin typeface="Poppins"/>
                <a:ea typeface="Poppins"/>
                <a:cs typeface="Poppins"/>
                <a:sym typeface="Poppins"/>
              </a:rPr>
              <a:t>(1-1.5 min) - Explain your steps for implementation via a visual timeline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19511f021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19511f021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19511f021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19511f021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25f1e2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25f1e2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25f1e24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25f1e24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25f1e2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25f1e2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latin typeface="Lato"/>
                <a:ea typeface="Lato"/>
                <a:cs typeface="Lato"/>
                <a:sym typeface="Lato"/>
              </a:rPr>
              <a:t>The reason we chose good health and Well-being was because we collectively wanted to help out those struggling with mental health issues or have disabilities who are unable to participate in activities due to limited mobility.</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19511f021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19511f021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about the following facts helped us identify the problem that we are trying to solve.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Did you know that…</a:t>
            </a:r>
            <a:endParaRPr/>
          </a:p>
          <a:p>
            <a:pPr indent="-298450" lvl="0" marL="457200" rtl="0" algn="l">
              <a:spcBef>
                <a:spcPts val="0"/>
              </a:spcBef>
              <a:spcAft>
                <a:spcPts val="0"/>
              </a:spcAft>
              <a:buSzPts val="1100"/>
              <a:buChar char="-"/>
            </a:pPr>
            <a:r>
              <a:rPr lang="en"/>
              <a:t>Access to green spaces in metropolitan areas is largely associated with income and race. This finding is supported by research that analyzed access to green spaces in relation to socioeconomic status, income, ethnicity, disability or race.</a:t>
            </a:r>
            <a:endParaRPr/>
          </a:p>
          <a:p>
            <a:pPr indent="-298450" lvl="0" marL="457200" rtl="0" algn="l">
              <a:spcBef>
                <a:spcPts val="0"/>
              </a:spcBef>
              <a:spcAft>
                <a:spcPts val="0"/>
              </a:spcAft>
              <a:buSzPts val="1100"/>
              <a:buChar char="-"/>
            </a:pPr>
            <a:r>
              <a:rPr lang="en"/>
              <a:t>The influence of income on access to green spaces varies depending on the location. This </a:t>
            </a:r>
            <a:r>
              <a:rPr lang="en"/>
              <a:t>disparity indicates that affluent neighborhoods and suburbs have greater access to a variety of green spaces, including parks, green lawns, trees, and sports fields.</a:t>
            </a:r>
            <a:endParaRPr/>
          </a:p>
          <a:p>
            <a:pPr indent="-298450" lvl="0" marL="457200" rtl="0" algn="l">
              <a:spcBef>
                <a:spcPts val="0"/>
              </a:spcBef>
              <a:spcAft>
                <a:spcPts val="0"/>
              </a:spcAft>
              <a:buSzPts val="1100"/>
              <a:buChar char="-"/>
            </a:pPr>
            <a:r>
              <a:rPr lang="en"/>
              <a:t>The lack of equal access to parks for communities of color and low-income areas can be dangerous, especially during public health emergencies like </a:t>
            </a:r>
            <a:r>
              <a:rPr lang="en"/>
              <a:t>heat waves</a:t>
            </a:r>
            <a:r>
              <a:rPr lang="en"/>
              <a:t> or the COVID-19 pandemic. Parks offer relief from extreme heat, and areas within a 10-minute walk of a park can be significantly cooler than those beyond that range.</a:t>
            </a:r>
            <a:endParaRPr/>
          </a:p>
          <a:p>
            <a:pPr indent="-298450" lvl="0" marL="457200" rtl="0" algn="l">
              <a:spcBef>
                <a:spcPts val="0"/>
              </a:spcBef>
              <a:spcAft>
                <a:spcPts val="0"/>
              </a:spcAft>
              <a:buSzPts val="1100"/>
              <a:buChar char="-"/>
            </a:pPr>
            <a:r>
              <a:rPr lang="en"/>
              <a:t>The quality of green spaces of some parks and trees in disadvantaged areas and might not be well-cared-for, making parks unsafe due to poor management. This aspect affects the accessibility and usability of green spaces.</a:t>
            </a:r>
            <a:endParaRPr/>
          </a:p>
          <a:p>
            <a:pPr indent="-298450" lvl="0" marL="457200" rtl="0" algn="l">
              <a:spcBef>
                <a:spcPts val="0"/>
              </a:spcBef>
              <a:spcAft>
                <a:spcPts val="0"/>
              </a:spcAft>
              <a:buSzPts val="1100"/>
              <a:buChar char="-"/>
            </a:pPr>
            <a:r>
              <a:rPr lang="en"/>
              <a:t>Disabled individuals, particularly in urban areas, are disproportionately burdened by environmental pollution and individual stress. These factors make it crucial for them to have access to suitable environments that cater to their specific needs.</a:t>
            </a:r>
            <a:endParaRPr/>
          </a:p>
          <a:p>
            <a:pPr indent="-298450" lvl="0" marL="457200" rtl="0" algn="l">
              <a:spcBef>
                <a:spcPts val="0"/>
              </a:spcBef>
              <a:spcAft>
                <a:spcPts val="0"/>
              </a:spcAft>
              <a:buSzPts val="1100"/>
              <a:buChar char="-"/>
            </a:pPr>
            <a:r>
              <a:rPr lang="en"/>
              <a:t>Higher-income and better-educated individuals are reluctant to have park designs and infrastructure fully accommodate the needs of disabled users.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2cb69cb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2cb69cb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solution not only aims to centre the need for equitable access to urban green spaces for those living with disabilities it also promote awareness for the systemic changes and innovative thinking required to transform our communities to ones that are healthier and more equal in accessing green spaces. </a:t>
            </a:r>
            <a:endParaRPr b="1">
              <a:solidFill>
                <a:schemeClr val="dk1"/>
              </a:solidFill>
              <a:latin typeface="Poppins"/>
              <a:ea typeface="Poppins"/>
              <a:cs typeface="Poppins"/>
              <a:sym typeface="Poppins"/>
            </a:endParaRPr>
          </a:p>
          <a:p>
            <a:pPr indent="0" lvl="0" marL="0" rtl="0" algn="l">
              <a:spcBef>
                <a:spcPts val="0"/>
              </a:spcBef>
              <a:spcAft>
                <a:spcPts val="0"/>
              </a:spcAft>
              <a:buNone/>
            </a:pPr>
            <a:r>
              <a:t/>
            </a:r>
            <a:endParaRPr b="1">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We believe that we have observed critical problem of inequity and lack of access to green spaces in our cities and those living with disabilities in low-income communities are particularly worst affected. We applied critical thinking and active problem solving, both crucial future-proof capabilities, to develop a solution addressing the problem, while having sustainable development goal on good health and well being in mind.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b="1">
              <a:solidFill>
                <a:schemeClr val="dk1"/>
              </a:solidFill>
              <a:latin typeface="Poppins"/>
              <a:ea typeface="Poppins"/>
              <a:cs typeface="Poppins"/>
              <a:sym typeface="Poppins"/>
            </a:endParaRPr>
          </a:p>
          <a:p>
            <a:pPr indent="0" lvl="0" marL="0" rtl="0" algn="l">
              <a:spcBef>
                <a:spcPts val="0"/>
              </a:spcBef>
              <a:spcAft>
                <a:spcPts val="0"/>
              </a:spcAft>
              <a:buNone/>
            </a:pPr>
            <a:r>
              <a:t/>
            </a:r>
            <a:endParaRPr b="1">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Font typeface="Poppins"/>
              <a:buChar char="●"/>
            </a:pPr>
            <a:r>
              <a:rPr b="1" lang="en">
                <a:solidFill>
                  <a:schemeClr val="dk1"/>
                </a:solidFill>
                <a:latin typeface="Poppins"/>
                <a:ea typeface="Poppins"/>
                <a:cs typeface="Poppins"/>
                <a:sym typeface="Poppins"/>
              </a:rPr>
              <a:t>Critical Thinking Skills </a:t>
            </a:r>
            <a:r>
              <a:rPr lang="en">
                <a:solidFill>
                  <a:schemeClr val="dk1"/>
                </a:solidFill>
                <a:latin typeface="Poppins"/>
                <a:ea typeface="Poppins"/>
                <a:cs typeface="Poppins"/>
                <a:sym typeface="Poppins"/>
              </a:rPr>
              <a:t>- The ability to observe, tap into curiosity observation, and approach problems in a systematic and consistent way.</a:t>
            </a:r>
            <a:endParaRPr>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Font typeface="Poppins"/>
              <a:buChar char="●"/>
            </a:pPr>
            <a:r>
              <a:rPr b="1" lang="en">
                <a:solidFill>
                  <a:schemeClr val="dk1"/>
                </a:solidFill>
                <a:latin typeface="Poppins"/>
                <a:ea typeface="Poppins"/>
                <a:cs typeface="Poppins"/>
                <a:sym typeface="Poppins"/>
              </a:rPr>
              <a:t>Active Problem Solving </a:t>
            </a:r>
            <a:r>
              <a:rPr lang="en">
                <a:solidFill>
                  <a:schemeClr val="dk1"/>
                </a:solidFill>
                <a:latin typeface="Poppins"/>
                <a:ea typeface="Poppins"/>
                <a:cs typeface="Poppins"/>
                <a:sym typeface="Poppins"/>
              </a:rPr>
              <a:t>- The ability to identify a problem, think of possible solutions, examine the best choice, take action and evaluate if the problem is solved. </a:t>
            </a:r>
            <a:endParaRPr>
              <a:solidFill>
                <a:schemeClr val="dk1"/>
              </a:solidFill>
              <a:latin typeface="Poppins"/>
              <a:ea typeface="Poppins"/>
              <a:cs typeface="Poppins"/>
              <a:sym typeface="Poppins"/>
            </a:endParaRPr>
          </a:p>
          <a:p>
            <a:pPr indent="-298450" lvl="0" marL="457200" rtl="0" algn="l">
              <a:spcBef>
                <a:spcPts val="0"/>
              </a:spcBef>
              <a:spcAft>
                <a:spcPts val="0"/>
              </a:spcAft>
              <a:buClr>
                <a:schemeClr val="dk1"/>
              </a:buClr>
              <a:buSzPts val="1100"/>
              <a:buFont typeface="Poppins"/>
              <a:buChar char="●"/>
            </a:pPr>
            <a:r>
              <a:rPr b="1" lang="en">
                <a:solidFill>
                  <a:schemeClr val="dk1"/>
                </a:solidFill>
                <a:latin typeface="Poppins"/>
                <a:ea typeface="Poppins"/>
                <a:cs typeface="Poppins"/>
                <a:sym typeface="Poppins"/>
              </a:rPr>
              <a:t>Systems Thinking</a:t>
            </a:r>
            <a:r>
              <a:rPr lang="en">
                <a:solidFill>
                  <a:schemeClr val="dk1"/>
                </a:solidFill>
                <a:latin typeface="Poppins"/>
                <a:ea typeface="Poppins"/>
                <a:cs typeface="Poppins"/>
                <a:sym typeface="Poppins"/>
              </a:rPr>
              <a:t> - The ability to holistically view the bigger picture: explore inter-relationships, connections, perspectives, and boundaries on a broad scale and interpret how these relationships interact.</a:t>
            </a:r>
            <a:endParaRPr>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b="1" lang="en">
                <a:solidFill>
                  <a:schemeClr val="dk1"/>
                </a:solidFill>
                <a:latin typeface="Poppins"/>
                <a:ea typeface="Poppins"/>
                <a:cs typeface="Poppins"/>
                <a:sym typeface="Poppins"/>
              </a:rPr>
              <a:t>Resilience </a:t>
            </a:r>
            <a:r>
              <a:rPr lang="en">
                <a:solidFill>
                  <a:schemeClr val="dk1"/>
                </a:solidFill>
                <a:latin typeface="Poppins"/>
                <a:ea typeface="Poppins"/>
                <a:cs typeface="Poppins"/>
                <a:sym typeface="Poppins"/>
              </a:rPr>
              <a:t>- The ability to cope with stress and hardship, adversity and uncertainty.</a:t>
            </a:r>
            <a:endParaRPr>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b="1" lang="en">
                <a:solidFill>
                  <a:schemeClr val="dk1"/>
                </a:solidFill>
                <a:latin typeface="Poppins"/>
                <a:ea typeface="Poppins"/>
                <a:cs typeface="Poppins"/>
                <a:sym typeface="Poppins"/>
              </a:rPr>
              <a:t>Social &amp; Emotional Learning</a:t>
            </a:r>
            <a:r>
              <a:rPr lang="en">
                <a:solidFill>
                  <a:schemeClr val="dk1"/>
                </a:solidFill>
                <a:latin typeface="Poppins"/>
                <a:ea typeface="Poppins"/>
                <a:cs typeface="Poppins"/>
                <a:sym typeface="Poppins"/>
              </a:rPr>
              <a:t> - The ability to understand and apply the knowledge and attitudes to manage emotions, set and achieve positive goals, feel and show empathy for others, establish and maintain positive relationships, and make responsible decisions.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25f1e24ab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25f1e24ab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serving people with disabilities in low income communities.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2cb69cb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2cb69c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8925" lvl="0" marL="457200" rtl="0" algn="l">
              <a:spcBef>
                <a:spcPts val="1000"/>
              </a:spcBef>
              <a:spcAft>
                <a:spcPts val="0"/>
              </a:spcAft>
              <a:buClr>
                <a:schemeClr val="dk1"/>
              </a:buClr>
              <a:buSzPts val="950"/>
              <a:buFont typeface="Poppins"/>
              <a:buAutoNum type="arabicPeriod"/>
            </a:pPr>
            <a:r>
              <a:rPr b="1" lang="en" sz="950">
                <a:solidFill>
                  <a:schemeClr val="dk1"/>
                </a:solidFill>
                <a:latin typeface="Poppins"/>
                <a:ea typeface="Poppins"/>
                <a:cs typeface="Poppins"/>
                <a:sym typeface="Poppins"/>
              </a:rPr>
              <a:t>Show the Solution</a:t>
            </a:r>
            <a:r>
              <a:rPr lang="en" sz="950">
                <a:solidFill>
                  <a:schemeClr val="dk1"/>
                </a:solidFill>
                <a:latin typeface="Poppins"/>
                <a:ea typeface="Poppins"/>
                <a:cs typeface="Poppins"/>
                <a:sym typeface="Poppins"/>
              </a:rPr>
              <a:t> (2 min) - Explain your prototype solution in clear, simple language and visuals. What do you need to be successful (partnerships, money, sales channels, marketing strategy)? What is the opportunity/impact if things go well?</a:t>
            </a:r>
            <a:endParaRPr sz="950">
              <a:solidFill>
                <a:schemeClr val="dk1"/>
              </a:solidFill>
              <a:latin typeface="Poppins"/>
              <a:ea typeface="Poppins"/>
              <a:cs typeface="Poppins"/>
              <a:sym typeface="Poppins"/>
            </a:endParaRPr>
          </a:p>
          <a:p>
            <a:pPr indent="-288925" lvl="0" marL="457200" rtl="0" algn="l">
              <a:spcBef>
                <a:spcPts val="1000"/>
              </a:spcBef>
              <a:spcAft>
                <a:spcPts val="0"/>
              </a:spcAft>
              <a:buClr>
                <a:schemeClr val="dk1"/>
              </a:buClr>
              <a:buSzPts val="950"/>
              <a:buFont typeface="Poppins"/>
              <a:buAutoNum type="arabicPeriod"/>
            </a:pPr>
            <a:r>
              <a:t/>
            </a:r>
            <a:endParaRPr sz="950">
              <a:solidFill>
                <a:schemeClr val="dk1"/>
              </a:solidFill>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5f1e24ab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5f1e24ab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8925" lvl="0" marL="457200" rtl="0" algn="l">
              <a:spcBef>
                <a:spcPts val="1000"/>
              </a:spcBef>
              <a:spcAft>
                <a:spcPts val="0"/>
              </a:spcAft>
              <a:buClr>
                <a:schemeClr val="dk1"/>
              </a:buClr>
              <a:buSzPts val="950"/>
              <a:buFont typeface="Poppins"/>
              <a:buAutoNum type="arabicPeriod"/>
            </a:pPr>
            <a:r>
              <a:rPr b="1" lang="en" sz="950">
                <a:solidFill>
                  <a:schemeClr val="dk1"/>
                </a:solidFill>
                <a:latin typeface="Poppins"/>
                <a:ea typeface="Poppins"/>
                <a:cs typeface="Poppins"/>
                <a:sym typeface="Poppins"/>
              </a:rPr>
              <a:t>Show the Solution</a:t>
            </a:r>
            <a:r>
              <a:rPr lang="en" sz="950">
                <a:solidFill>
                  <a:schemeClr val="dk1"/>
                </a:solidFill>
                <a:latin typeface="Poppins"/>
                <a:ea typeface="Poppins"/>
                <a:cs typeface="Poppins"/>
                <a:sym typeface="Poppins"/>
              </a:rPr>
              <a:t> (2 min) - Explain your prototype solution in clear, simple language and visuals. What do you need to be successful (partnerships, money, sales channels, marketing strategy)? What is the opportunity/impact if things go well?</a:t>
            </a:r>
            <a:endParaRPr sz="950">
              <a:solidFill>
                <a:schemeClr val="dk1"/>
              </a:solidFill>
              <a:latin typeface="Poppins"/>
              <a:ea typeface="Poppins"/>
              <a:cs typeface="Poppins"/>
              <a:sym typeface="Poppins"/>
            </a:endParaRPr>
          </a:p>
          <a:p>
            <a:pPr indent="-288925" lvl="0" marL="457200" rtl="0" algn="l">
              <a:spcBef>
                <a:spcPts val="1000"/>
              </a:spcBef>
              <a:spcAft>
                <a:spcPts val="0"/>
              </a:spcAft>
              <a:buClr>
                <a:schemeClr val="dk1"/>
              </a:buClr>
              <a:buSzPts val="950"/>
              <a:buFont typeface="Poppins"/>
              <a:buAutoNum type="arabicPeriod"/>
            </a:pPr>
            <a:r>
              <a:t/>
            </a:r>
            <a:endParaRPr sz="95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image" Target="../media/image13.png"/><Relationship Id="rId9" Type="http://schemas.openxmlformats.org/officeDocument/2006/relationships/image" Target="../media/image11.png"/><Relationship Id="rId5" Type="http://schemas.openxmlformats.org/officeDocument/2006/relationships/image" Target="../media/image4.jp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earthisland.org/journal/index.php/articles/entry/urban-greenways-need-to-be-made-more-accessible/https://www.earthisland.org/journal/index.php/articles/entry/urban-greenways-need-to-be-made-more-accessible/" TargetMode="External"/><Relationship Id="rId4" Type="http://schemas.openxmlformats.org/officeDocument/2006/relationships/hyperlink" Target="https://www.npr.org/2020/08/05/899356445/parks-in-nonwhite-areas-are-half-the-size-of-ones-in-majority-white-areas-study-https://www.npr.org/2020/08/05/899356445/parks-in-nonwhite-areas-are-half-the-size-of-ones-in-majority-white-areas-study-" TargetMode="External"/><Relationship Id="rId5" Type="http://schemas.openxmlformats.org/officeDocument/2006/relationships/hyperlink" Target="https://phys.org/news/2020-06-income-disparities-access-green-spaces.html" TargetMode="External"/><Relationship Id="rId6" Type="http://schemas.openxmlformats.org/officeDocument/2006/relationships/hyperlink" Target="https://www.trend-able.com/25-life-changing-apps-for-people-with-disabiliti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096375" y="1071225"/>
            <a:ext cx="2951400" cy="21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Green-</a:t>
            </a:r>
            <a:r>
              <a:rPr lang="en" sz="2600"/>
              <a:t>Space Ease: Cultivating Accessible Greenspaces with our Mobile App</a:t>
            </a:r>
            <a:endParaRPr sz="2600"/>
          </a:p>
        </p:txBody>
      </p:sp>
      <p:sp>
        <p:nvSpPr>
          <p:cNvPr id="60" name="Google Shape;60;p13"/>
          <p:cNvSpPr txBox="1"/>
          <p:nvPr>
            <p:ph idx="1" type="subTitle"/>
          </p:nvPr>
        </p:nvSpPr>
        <p:spPr>
          <a:xfrm>
            <a:off x="3096363" y="3130855"/>
            <a:ext cx="2951400" cy="701400"/>
          </a:xfrm>
          <a:prstGeom prst="rect">
            <a:avLst/>
          </a:prstGeom>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
              <a:t>Team Yellow Wave: Esha, Moh, Ryan, and Lesi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Demonstration of Market fit </a:t>
            </a:r>
            <a:endParaRPr/>
          </a:p>
        </p:txBody>
      </p:sp>
      <p:sp>
        <p:nvSpPr>
          <p:cNvPr id="156" name="Google Shape;156;p22"/>
          <p:cNvSpPr txBox="1"/>
          <p:nvPr/>
        </p:nvSpPr>
        <p:spPr>
          <a:xfrm>
            <a:off x="6283775" y="1337900"/>
            <a:ext cx="2310000" cy="1228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450">
                <a:solidFill>
                  <a:srgbClr val="0E9453"/>
                </a:solidFill>
                <a:latin typeface="Poppins"/>
                <a:ea typeface="Poppins"/>
                <a:cs typeface="Poppins"/>
                <a:sym typeface="Poppins"/>
              </a:rPr>
              <a:t>Target Users</a:t>
            </a:r>
            <a:endParaRPr b="1" sz="1450">
              <a:solidFill>
                <a:srgbClr val="0E9453"/>
              </a:solidFill>
              <a:latin typeface="Poppins"/>
              <a:ea typeface="Poppins"/>
              <a:cs typeface="Poppins"/>
              <a:sym typeface="Poppins"/>
            </a:endParaRPr>
          </a:p>
          <a:p>
            <a:pPr indent="0" lvl="0" marL="0" rtl="0" algn="l">
              <a:spcBef>
                <a:spcPts val="1000"/>
              </a:spcBef>
              <a:spcAft>
                <a:spcPts val="0"/>
              </a:spcAft>
              <a:buNone/>
            </a:pPr>
            <a:r>
              <a:rPr lang="en" sz="1200">
                <a:solidFill>
                  <a:srgbClr val="374151"/>
                </a:solidFill>
                <a:latin typeface="Roboto"/>
                <a:ea typeface="Roboto"/>
                <a:cs typeface="Roboto"/>
                <a:sym typeface="Roboto"/>
              </a:rPr>
              <a:t>Designed for individuals with </a:t>
            </a:r>
            <a:r>
              <a:rPr lang="en" sz="1200">
                <a:solidFill>
                  <a:srgbClr val="374151"/>
                </a:solidFill>
                <a:latin typeface="Roboto"/>
                <a:ea typeface="Roboto"/>
                <a:cs typeface="Roboto"/>
                <a:sym typeface="Roboto"/>
              </a:rPr>
              <a:t>disabilities and residents of low-income communities.</a:t>
            </a:r>
            <a:endParaRPr b="1" sz="1450">
              <a:solidFill>
                <a:srgbClr val="0E9453"/>
              </a:solidFill>
              <a:latin typeface="Poppins"/>
              <a:ea typeface="Poppins"/>
              <a:cs typeface="Poppins"/>
              <a:sym typeface="Poppins"/>
            </a:endParaRPr>
          </a:p>
        </p:txBody>
      </p:sp>
      <p:grpSp>
        <p:nvGrpSpPr>
          <p:cNvPr id="157" name="Google Shape;157;p22"/>
          <p:cNvGrpSpPr/>
          <p:nvPr/>
        </p:nvGrpSpPr>
        <p:grpSpPr>
          <a:xfrm>
            <a:off x="3441825" y="1607400"/>
            <a:ext cx="1913850" cy="2487850"/>
            <a:chOff x="3436225" y="1017450"/>
            <a:chExt cx="1913850" cy="2487850"/>
          </a:xfrm>
        </p:grpSpPr>
        <p:sp>
          <p:nvSpPr>
            <p:cNvPr id="158" name="Google Shape;158;p22"/>
            <p:cNvSpPr/>
            <p:nvPr/>
          </p:nvSpPr>
          <p:spPr>
            <a:xfrm>
              <a:off x="3436225" y="1665150"/>
              <a:ext cx="1241700" cy="1208100"/>
            </a:xfrm>
            <a:prstGeom prst="diamond">
              <a:avLst/>
            </a:prstGeom>
            <a:solidFill>
              <a:schemeClr val="lt1"/>
            </a:solidFill>
            <a:ln cap="flat" cmpd="sng" w="19050">
              <a:solidFill>
                <a:srgbClr val="0E94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9" name="Google Shape;159;p22"/>
            <p:cNvSpPr/>
            <p:nvPr/>
          </p:nvSpPr>
          <p:spPr>
            <a:xfrm>
              <a:off x="4108363" y="2297200"/>
              <a:ext cx="1241700" cy="1208100"/>
            </a:xfrm>
            <a:prstGeom prst="diamond">
              <a:avLst/>
            </a:prstGeom>
            <a:solidFill>
              <a:schemeClr val="lt1"/>
            </a:solidFill>
            <a:ln cap="flat" cmpd="sng" w="19050">
              <a:solidFill>
                <a:srgbClr val="0E94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0" name="Google Shape;160;p22"/>
            <p:cNvSpPr/>
            <p:nvPr/>
          </p:nvSpPr>
          <p:spPr>
            <a:xfrm>
              <a:off x="4108375" y="1017450"/>
              <a:ext cx="1241700" cy="1208100"/>
            </a:xfrm>
            <a:prstGeom prst="diamond">
              <a:avLst/>
            </a:prstGeom>
            <a:solidFill>
              <a:schemeClr val="lt1"/>
            </a:solidFill>
            <a:ln cap="flat" cmpd="sng" w="19050">
              <a:solidFill>
                <a:srgbClr val="0E94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1" name="Google Shape;161;p22"/>
            <p:cNvPicPr preferRelativeResize="0"/>
            <p:nvPr/>
          </p:nvPicPr>
          <p:blipFill>
            <a:blip r:embed="rId3">
              <a:alphaModFix/>
            </a:blip>
            <a:stretch>
              <a:fillRect/>
            </a:stretch>
          </p:blipFill>
          <p:spPr>
            <a:xfrm>
              <a:off x="4265600" y="2480050"/>
              <a:ext cx="927226" cy="842400"/>
            </a:xfrm>
            <a:prstGeom prst="rect">
              <a:avLst/>
            </a:prstGeom>
            <a:noFill/>
            <a:ln>
              <a:noFill/>
            </a:ln>
          </p:spPr>
        </p:pic>
        <p:pic>
          <p:nvPicPr>
            <p:cNvPr id="162" name="Google Shape;162;p22"/>
            <p:cNvPicPr preferRelativeResize="0"/>
            <p:nvPr/>
          </p:nvPicPr>
          <p:blipFill>
            <a:blip r:embed="rId4">
              <a:alphaModFix/>
            </a:blip>
            <a:stretch>
              <a:fillRect/>
            </a:stretch>
          </p:blipFill>
          <p:spPr>
            <a:xfrm>
              <a:off x="4265600" y="1200300"/>
              <a:ext cx="927226" cy="842400"/>
            </a:xfrm>
            <a:prstGeom prst="rect">
              <a:avLst/>
            </a:prstGeom>
            <a:noFill/>
            <a:ln>
              <a:noFill/>
            </a:ln>
          </p:spPr>
        </p:pic>
        <p:pic>
          <p:nvPicPr>
            <p:cNvPr id="163" name="Google Shape;163;p22"/>
            <p:cNvPicPr preferRelativeResize="0"/>
            <p:nvPr/>
          </p:nvPicPr>
          <p:blipFill>
            <a:blip r:embed="rId5">
              <a:alphaModFix/>
            </a:blip>
            <a:stretch>
              <a:fillRect/>
            </a:stretch>
          </p:blipFill>
          <p:spPr>
            <a:xfrm>
              <a:off x="3593463" y="1848000"/>
              <a:ext cx="927226" cy="842400"/>
            </a:xfrm>
            <a:prstGeom prst="rect">
              <a:avLst/>
            </a:prstGeom>
            <a:noFill/>
            <a:ln>
              <a:noFill/>
            </a:ln>
          </p:spPr>
        </p:pic>
      </p:grpSp>
      <p:cxnSp>
        <p:nvCxnSpPr>
          <p:cNvPr id="164" name="Google Shape;164;p22"/>
          <p:cNvCxnSpPr>
            <a:stCxn id="165" idx="3"/>
            <a:endCxn id="163" idx="1"/>
          </p:cNvCxnSpPr>
          <p:nvPr/>
        </p:nvCxnSpPr>
        <p:spPr>
          <a:xfrm>
            <a:off x="2711350" y="2125200"/>
            <a:ext cx="887700" cy="734100"/>
          </a:xfrm>
          <a:prstGeom prst="bentConnector3">
            <a:avLst>
              <a:gd fmla="val 50001" name="adj1"/>
            </a:avLst>
          </a:prstGeom>
          <a:noFill/>
          <a:ln cap="flat" cmpd="sng" w="19050">
            <a:solidFill>
              <a:schemeClr val="accent4"/>
            </a:solidFill>
            <a:prstDash val="solid"/>
            <a:round/>
            <a:headEnd len="med" w="med" type="none"/>
            <a:tailEnd len="med" w="med" type="none"/>
          </a:ln>
        </p:spPr>
      </p:cxnSp>
      <p:cxnSp>
        <p:nvCxnSpPr>
          <p:cNvPr id="166" name="Google Shape;166;p22"/>
          <p:cNvCxnSpPr>
            <a:stCxn id="162" idx="0"/>
            <a:endCxn id="156" idx="0"/>
          </p:cNvCxnSpPr>
          <p:nvPr/>
        </p:nvCxnSpPr>
        <p:spPr>
          <a:xfrm rot="-5400000">
            <a:off x="5860563" y="212100"/>
            <a:ext cx="452400" cy="2703900"/>
          </a:xfrm>
          <a:prstGeom prst="bentConnector3">
            <a:avLst>
              <a:gd fmla="val 152625" name="adj1"/>
            </a:avLst>
          </a:prstGeom>
          <a:noFill/>
          <a:ln cap="flat" cmpd="sng" w="19050">
            <a:solidFill>
              <a:schemeClr val="accent4"/>
            </a:solidFill>
            <a:prstDash val="solid"/>
            <a:round/>
            <a:headEnd len="med" w="med" type="none"/>
            <a:tailEnd len="med" w="med" type="none"/>
          </a:ln>
        </p:spPr>
      </p:cxnSp>
      <p:cxnSp>
        <p:nvCxnSpPr>
          <p:cNvPr id="167" name="Google Shape;167;p22"/>
          <p:cNvCxnSpPr>
            <a:stCxn id="161" idx="3"/>
            <a:endCxn id="168" idx="0"/>
          </p:cNvCxnSpPr>
          <p:nvPr/>
        </p:nvCxnSpPr>
        <p:spPr>
          <a:xfrm flipH="1" rot="10800000">
            <a:off x="5198426" y="3234100"/>
            <a:ext cx="2438400" cy="257100"/>
          </a:xfrm>
          <a:prstGeom prst="bentConnector4">
            <a:avLst>
              <a:gd fmla="val 27023" name="adj1"/>
              <a:gd fmla="val 192620" name="adj2"/>
            </a:avLst>
          </a:prstGeom>
          <a:noFill/>
          <a:ln cap="flat" cmpd="sng" w="19050">
            <a:solidFill>
              <a:schemeClr val="accent4"/>
            </a:solidFill>
            <a:prstDash val="solid"/>
            <a:round/>
            <a:headEnd len="med" w="med" type="none"/>
            <a:tailEnd len="med" w="med" type="none"/>
          </a:ln>
        </p:spPr>
      </p:cxnSp>
      <p:sp>
        <p:nvSpPr>
          <p:cNvPr id="168" name="Google Shape;168;p22"/>
          <p:cNvSpPr txBox="1"/>
          <p:nvPr/>
        </p:nvSpPr>
        <p:spPr>
          <a:xfrm>
            <a:off x="6516300" y="3234100"/>
            <a:ext cx="22413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50">
                <a:solidFill>
                  <a:srgbClr val="0E9453"/>
                </a:solidFill>
                <a:latin typeface="Poppins"/>
                <a:ea typeface="Poppins"/>
                <a:cs typeface="Poppins"/>
                <a:sym typeface="Poppins"/>
              </a:rPr>
              <a:t>Market Necessity</a:t>
            </a:r>
            <a:endParaRPr b="1" sz="1450">
              <a:solidFill>
                <a:srgbClr val="0E9453"/>
              </a:solidFill>
              <a:latin typeface="Poppins"/>
              <a:ea typeface="Poppins"/>
              <a:cs typeface="Poppins"/>
              <a:sym typeface="Poppins"/>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Fills a crucial gap in urban environments for equitable access to nature.</a:t>
            </a:r>
            <a:endParaRPr b="1" sz="1450">
              <a:solidFill>
                <a:srgbClr val="0E9453"/>
              </a:solidFill>
              <a:latin typeface="Poppins"/>
              <a:ea typeface="Poppins"/>
              <a:cs typeface="Poppins"/>
              <a:sym typeface="Poppins"/>
            </a:endParaRPr>
          </a:p>
        </p:txBody>
      </p:sp>
      <p:sp>
        <p:nvSpPr>
          <p:cNvPr id="165" name="Google Shape;165;p22"/>
          <p:cNvSpPr txBox="1"/>
          <p:nvPr/>
        </p:nvSpPr>
        <p:spPr>
          <a:xfrm>
            <a:off x="470050" y="1430250"/>
            <a:ext cx="2241300" cy="13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50">
                <a:solidFill>
                  <a:srgbClr val="0E9453"/>
                </a:solidFill>
                <a:latin typeface="Poppins"/>
                <a:ea typeface="Poppins"/>
                <a:cs typeface="Poppins"/>
                <a:sym typeface="Poppins"/>
              </a:rPr>
              <a:t>Consumer Usage Reasons</a:t>
            </a:r>
            <a:endParaRPr b="1" sz="1450">
              <a:solidFill>
                <a:srgbClr val="0E9453"/>
              </a:solidFill>
              <a:latin typeface="Poppins"/>
              <a:ea typeface="Poppins"/>
              <a:cs typeface="Poppins"/>
              <a:sym typeface="Poppins"/>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Easy navigation and accessible transportation options to green spaces</a:t>
            </a:r>
            <a:endParaRPr b="1" sz="1450">
              <a:solidFill>
                <a:srgbClr val="0E9453"/>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605913" y="1978013"/>
            <a:ext cx="2343150" cy="1952625"/>
          </a:xfrm>
          <a:prstGeom prst="rect">
            <a:avLst/>
          </a:prstGeom>
          <a:noFill/>
          <a:ln>
            <a:noFill/>
          </a:ln>
        </p:spPr>
      </p:pic>
      <p:pic>
        <p:nvPicPr>
          <p:cNvPr id="174" name="Google Shape;174;p23"/>
          <p:cNvPicPr preferRelativeResize="0"/>
          <p:nvPr/>
        </p:nvPicPr>
        <p:blipFill rotWithShape="1">
          <a:blip r:embed="rId4">
            <a:alphaModFix/>
          </a:blip>
          <a:srcRect b="17871" l="0" r="0" t="0"/>
          <a:stretch/>
        </p:blipFill>
        <p:spPr>
          <a:xfrm>
            <a:off x="3129350" y="525062"/>
            <a:ext cx="3928825" cy="1806950"/>
          </a:xfrm>
          <a:prstGeom prst="rect">
            <a:avLst/>
          </a:prstGeom>
          <a:noFill/>
          <a:ln>
            <a:noFill/>
          </a:ln>
        </p:spPr>
      </p:pic>
      <p:sp>
        <p:nvSpPr>
          <p:cNvPr id="175" name="Google Shape;175;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Collaborators</a:t>
            </a:r>
            <a:endParaRPr/>
          </a:p>
        </p:txBody>
      </p:sp>
      <p:pic>
        <p:nvPicPr>
          <p:cNvPr id="176" name="Google Shape;176;p23"/>
          <p:cNvPicPr preferRelativeResize="0"/>
          <p:nvPr/>
        </p:nvPicPr>
        <p:blipFill>
          <a:blip r:embed="rId5">
            <a:alphaModFix/>
          </a:blip>
          <a:stretch>
            <a:fillRect/>
          </a:stretch>
        </p:blipFill>
        <p:spPr>
          <a:xfrm>
            <a:off x="5818400" y="3247179"/>
            <a:ext cx="3296523" cy="1376849"/>
          </a:xfrm>
          <a:prstGeom prst="rect">
            <a:avLst/>
          </a:prstGeom>
          <a:noFill/>
          <a:ln>
            <a:noFill/>
          </a:ln>
        </p:spPr>
      </p:pic>
      <p:pic>
        <p:nvPicPr>
          <p:cNvPr id="177" name="Google Shape;177;p23"/>
          <p:cNvPicPr preferRelativeResize="0"/>
          <p:nvPr/>
        </p:nvPicPr>
        <p:blipFill>
          <a:blip r:embed="rId6">
            <a:alphaModFix/>
          </a:blip>
          <a:stretch>
            <a:fillRect/>
          </a:stretch>
        </p:blipFill>
        <p:spPr>
          <a:xfrm>
            <a:off x="293038" y="3941750"/>
            <a:ext cx="2656031" cy="1034924"/>
          </a:xfrm>
          <a:prstGeom prst="rect">
            <a:avLst/>
          </a:prstGeom>
          <a:noFill/>
          <a:ln>
            <a:noFill/>
          </a:ln>
        </p:spPr>
      </p:pic>
      <p:pic>
        <p:nvPicPr>
          <p:cNvPr id="178" name="Google Shape;178;p23"/>
          <p:cNvPicPr preferRelativeResize="0"/>
          <p:nvPr/>
        </p:nvPicPr>
        <p:blipFill>
          <a:blip r:embed="rId7">
            <a:alphaModFix/>
          </a:blip>
          <a:stretch>
            <a:fillRect/>
          </a:stretch>
        </p:blipFill>
        <p:spPr>
          <a:xfrm>
            <a:off x="3233425" y="2676050"/>
            <a:ext cx="2300626" cy="2300626"/>
          </a:xfrm>
          <a:prstGeom prst="rect">
            <a:avLst/>
          </a:prstGeom>
          <a:noFill/>
          <a:ln>
            <a:noFill/>
          </a:ln>
        </p:spPr>
      </p:pic>
      <p:pic>
        <p:nvPicPr>
          <p:cNvPr id="179" name="Google Shape;179;p23"/>
          <p:cNvPicPr preferRelativeResize="0"/>
          <p:nvPr/>
        </p:nvPicPr>
        <p:blipFill>
          <a:blip r:embed="rId8">
            <a:alphaModFix/>
          </a:blip>
          <a:stretch>
            <a:fillRect/>
          </a:stretch>
        </p:blipFill>
        <p:spPr>
          <a:xfrm>
            <a:off x="293050" y="1158375"/>
            <a:ext cx="2928625" cy="819647"/>
          </a:xfrm>
          <a:prstGeom prst="rect">
            <a:avLst/>
          </a:prstGeom>
          <a:noFill/>
          <a:ln>
            <a:noFill/>
          </a:ln>
        </p:spPr>
      </p:pic>
      <p:pic>
        <p:nvPicPr>
          <p:cNvPr id="180" name="Google Shape;180;p23"/>
          <p:cNvPicPr preferRelativeResize="0"/>
          <p:nvPr/>
        </p:nvPicPr>
        <p:blipFill>
          <a:blip r:embed="rId9">
            <a:alphaModFix/>
          </a:blip>
          <a:stretch>
            <a:fillRect/>
          </a:stretch>
        </p:blipFill>
        <p:spPr>
          <a:xfrm>
            <a:off x="7058163" y="730438"/>
            <a:ext cx="2143125" cy="2143125"/>
          </a:xfrm>
          <a:prstGeom prst="rect">
            <a:avLst/>
          </a:prstGeom>
          <a:noFill/>
          <a:ln>
            <a:noFill/>
          </a:ln>
        </p:spPr>
      </p:pic>
      <p:pic>
        <p:nvPicPr>
          <p:cNvPr id="181" name="Google Shape;181;p23"/>
          <p:cNvPicPr preferRelativeResize="0"/>
          <p:nvPr/>
        </p:nvPicPr>
        <p:blipFill rotWithShape="1">
          <a:blip r:embed="rId10">
            <a:alphaModFix/>
          </a:blip>
          <a:srcRect b="30312" l="10518" r="10517" t="29717"/>
          <a:stretch/>
        </p:blipFill>
        <p:spPr>
          <a:xfrm>
            <a:off x="596480" y="2571750"/>
            <a:ext cx="2352595" cy="62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Potential </a:t>
            </a:r>
            <a:r>
              <a:rPr lang="en"/>
              <a:t>Competitors </a:t>
            </a:r>
            <a:endParaRPr/>
          </a:p>
        </p:txBody>
      </p:sp>
      <p:graphicFrame>
        <p:nvGraphicFramePr>
          <p:cNvPr id="187" name="Google Shape;187;p24"/>
          <p:cNvGraphicFramePr/>
          <p:nvPr/>
        </p:nvGraphicFramePr>
        <p:xfrm>
          <a:off x="627350" y="3366575"/>
          <a:ext cx="3000000" cy="3000000"/>
        </p:xfrm>
        <a:graphic>
          <a:graphicData uri="http://schemas.openxmlformats.org/drawingml/2006/table">
            <a:tbl>
              <a:tblPr>
                <a:noFill/>
                <a:tableStyleId>{59C4A655-E4A6-4411-938D-CDF98274C407}</a:tableStyleId>
              </a:tblPr>
              <a:tblGrid>
                <a:gridCol w="3944650"/>
                <a:gridCol w="3944650"/>
              </a:tblGrid>
              <a:tr h="770350">
                <a:tc>
                  <a:txBody>
                    <a:bodyPr/>
                    <a:lstStyle/>
                    <a:p>
                      <a:pPr indent="-304800" lvl="0" marL="457200" rtl="0" algn="l">
                        <a:spcBef>
                          <a:spcPts val="0"/>
                        </a:spcBef>
                        <a:spcAft>
                          <a:spcPts val="0"/>
                        </a:spcAft>
                        <a:buSzPts val="1200"/>
                        <a:buChar char="-"/>
                      </a:pPr>
                      <a:r>
                        <a:rPr lang="en" sz="1200"/>
                        <a:t>Provides </a:t>
                      </a:r>
                      <a:r>
                        <a:rPr lang="en" sz="1200"/>
                        <a:t>wheelchair</a:t>
                      </a:r>
                      <a:r>
                        <a:rPr lang="en" sz="1200"/>
                        <a:t> accessible locations globally.</a:t>
                      </a:r>
                      <a:endParaRPr sz="1200"/>
                    </a:p>
                    <a:p>
                      <a:pPr indent="-304800" lvl="0" marL="457200" rtl="0" algn="l">
                        <a:spcBef>
                          <a:spcPts val="0"/>
                        </a:spcBef>
                        <a:spcAft>
                          <a:spcPts val="0"/>
                        </a:spcAft>
                        <a:buSzPts val="1200"/>
                        <a:buChar char="-"/>
                      </a:pPr>
                      <a:r>
                        <a:rPr lang="en" sz="1200"/>
                        <a:t>Focused on improving accessibility for those with mobility impairments</a:t>
                      </a:r>
                      <a:endParaRPr sz="1200"/>
                    </a:p>
                  </a:txBody>
                  <a:tcPr marT="91425" marB="91425" marR="91425" marL="91425"/>
                </a:tc>
                <a:tc>
                  <a:txBody>
                    <a:bodyPr/>
                    <a:lstStyle/>
                    <a:p>
                      <a:pPr indent="-304800" lvl="0" marL="457200" rtl="0" algn="l">
                        <a:spcBef>
                          <a:spcPts val="0"/>
                        </a:spcBef>
                        <a:spcAft>
                          <a:spcPts val="0"/>
                        </a:spcAft>
                        <a:buSzPts val="1200"/>
                        <a:buChar char="-"/>
                      </a:pPr>
                      <a:r>
                        <a:rPr lang="en" sz="1200"/>
                        <a:t>Provides information on accessible </a:t>
                      </a:r>
                      <a:r>
                        <a:rPr lang="en" sz="1200"/>
                        <a:t>restaurants</a:t>
                      </a:r>
                      <a:r>
                        <a:rPr lang="en" sz="1200"/>
                        <a:t>, bars, hotels and more on a global map. </a:t>
                      </a:r>
                      <a:endParaRPr sz="1200"/>
                    </a:p>
                    <a:p>
                      <a:pPr indent="-304800" lvl="0" marL="457200" rtl="0" algn="l">
                        <a:spcBef>
                          <a:spcPts val="0"/>
                        </a:spcBef>
                        <a:spcAft>
                          <a:spcPts val="0"/>
                        </a:spcAft>
                        <a:buSzPts val="1200"/>
                        <a:buChar char="-"/>
                      </a:pPr>
                      <a:r>
                        <a:rPr lang="en" sz="1200"/>
                        <a:t>Allows for community users to rate accessibility of locations. </a:t>
                      </a:r>
                      <a:endParaRPr sz="1200"/>
                    </a:p>
                  </a:txBody>
                  <a:tcPr marT="91425" marB="91425" marR="91425" marL="91425"/>
                </a:tc>
              </a:tr>
              <a:tr h="770350">
                <a:tc gridSpan="2">
                  <a:txBody>
                    <a:bodyPr/>
                    <a:lstStyle/>
                    <a:p>
                      <a:pPr indent="-304800" lvl="0" marL="457200" rtl="0" algn="l">
                        <a:spcBef>
                          <a:spcPts val="0"/>
                        </a:spcBef>
                        <a:spcAft>
                          <a:spcPts val="0"/>
                        </a:spcAft>
                        <a:buSzPts val="1200"/>
                        <a:buChar char="-"/>
                      </a:pPr>
                      <a:r>
                        <a:rPr lang="en" sz="1200"/>
                        <a:t>Neither products offers solutions to making urban green spaces more accessible to people living with disabilities in low-income </a:t>
                      </a:r>
                      <a:r>
                        <a:rPr lang="en" sz="1200"/>
                        <a:t>communities</a:t>
                      </a:r>
                      <a:r>
                        <a:rPr lang="en" sz="1200"/>
                        <a:t>.  We aim to support broader part of spectrum of disabilities. </a:t>
                      </a:r>
                      <a:endParaRPr sz="1200"/>
                    </a:p>
                    <a:p>
                      <a:pPr indent="-304800" lvl="0" marL="457200" rtl="0" algn="l">
                        <a:spcBef>
                          <a:spcPts val="0"/>
                        </a:spcBef>
                        <a:spcAft>
                          <a:spcPts val="0"/>
                        </a:spcAft>
                        <a:buSzPts val="1200"/>
                        <a:buChar char="-"/>
                      </a:pPr>
                      <a:r>
                        <a:rPr lang="en" sz="1200"/>
                        <a:t>Neither applications offer accessible navigation integrated into their map features or </a:t>
                      </a:r>
                      <a:r>
                        <a:rPr lang="en" sz="1200"/>
                        <a:t>virtual</a:t>
                      </a:r>
                      <a:r>
                        <a:rPr lang="en" sz="1200"/>
                        <a:t> green spaces,</a:t>
                      </a:r>
                      <a:endParaRPr sz="1200"/>
                    </a:p>
                  </a:txBody>
                  <a:tcPr marT="91425" marB="91425" marR="91425" marL="91425"/>
                </a:tc>
                <a:tc hMerge="1"/>
              </a:tr>
            </a:tbl>
          </a:graphicData>
        </a:graphic>
      </p:graphicFrame>
      <p:pic>
        <p:nvPicPr>
          <p:cNvPr id="188" name="Google Shape;188;p24"/>
          <p:cNvPicPr preferRelativeResize="0"/>
          <p:nvPr/>
        </p:nvPicPr>
        <p:blipFill>
          <a:blip r:embed="rId3">
            <a:alphaModFix/>
          </a:blip>
          <a:stretch>
            <a:fillRect/>
          </a:stretch>
        </p:blipFill>
        <p:spPr>
          <a:xfrm>
            <a:off x="99700" y="927275"/>
            <a:ext cx="3744431" cy="2348900"/>
          </a:xfrm>
          <a:prstGeom prst="rect">
            <a:avLst/>
          </a:prstGeom>
          <a:noFill/>
          <a:ln>
            <a:noFill/>
          </a:ln>
        </p:spPr>
      </p:pic>
      <p:pic>
        <p:nvPicPr>
          <p:cNvPr id="189" name="Google Shape;189;p24"/>
          <p:cNvPicPr preferRelativeResize="0"/>
          <p:nvPr/>
        </p:nvPicPr>
        <p:blipFill>
          <a:blip r:embed="rId4">
            <a:alphaModFix/>
          </a:blip>
          <a:stretch>
            <a:fillRect/>
          </a:stretch>
        </p:blipFill>
        <p:spPr>
          <a:xfrm>
            <a:off x="4195427" y="1019994"/>
            <a:ext cx="4808447" cy="22140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a:t>
            </a:r>
            <a:r>
              <a:rPr lang="en"/>
              <a:t>Assessment </a:t>
            </a:r>
            <a:endParaRPr/>
          </a:p>
        </p:txBody>
      </p:sp>
      <p:graphicFrame>
        <p:nvGraphicFramePr>
          <p:cNvPr id="195" name="Google Shape;195;p25"/>
          <p:cNvGraphicFramePr/>
          <p:nvPr/>
        </p:nvGraphicFramePr>
        <p:xfrm>
          <a:off x="952500" y="1394050"/>
          <a:ext cx="3000000" cy="3000000"/>
        </p:xfrm>
        <a:graphic>
          <a:graphicData uri="http://schemas.openxmlformats.org/drawingml/2006/table">
            <a:tbl>
              <a:tblPr>
                <a:noFill/>
                <a:tableStyleId>{59C4A655-E4A6-4411-938D-CDF98274C407}</a:tableStyleId>
              </a:tblPr>
              <a:tblGrid>
                <a:gridCol w="3619500"/>
                <a:gridCol w="3619500"/>
              </a:tblGrid>
              <a:tr h="381000">
                <a:tc>
                  <a:txBody>
                    <a:bodyPr/>
                    <a:lstStyle/>
                    <a:p>
                      <a:pPr indent="0" lvl="0" marL="0" rtl="0" algn="l">
                        <a:spcBef>
                          <a:spcPts val="0"/>
                        </a:spcBef>
                        <a:spcAft>
                          <a:spcPts val="0"/>
                        </a:spcAft>
                        <a:buNone/>
                      </a:pPr>
                      <a:r>
                        <a:rPr lang="en">
                          <a:solidFill>
                            <a:srgbClr val="0E9453"/>
                          </a:solidFill>
                        </a:rPr>
                        <a:t>What could go wrong?</a:t>
                      </a:r>
                      <a:endParaRPr>
                        <a:solidFill>
                          <a:srgbClr val="0E9453"/>
                        </a:solidFill>
                      </a:endParaRPr>
                    </a:p>
                  </a:txBody>
                  <a:tcPr marT="91425" marB="91425" marR="91425" marL="91425"/>
                </a:tc>
                <a:tc>
                  <a:txBody>
                    <a:bodyPr/>
                    <a:lstStyle/>
                    <a:p>
                      <a:pPr indent="0" lvl="0" marL="0" rtl="0" algn="l">
                        <a:spcBef>
                          <a:spcPts val="0"/>
                        </a:spcBef>
                        <a:spcAft>
                          <a:spcPts val="0"/>
                        </a:spcAft>
                        <a:buNone/>
                      </a:pPr>
                      <a:r>
                        <a:rPr lang="en">
                          <a:solidFill>
                            <a:srgbClr val="0E9453"/>
                          </a:solidFill>
                        </a:rPr>
                        <a:t>Potential challenges?</a:t>
                      </a:r>
                      <a:endParaRPr>
                        <a:solidFill>
                          <a:srgbClr val="0E9453"/>
                        </a:solidFill>
                      </a:endParaRPr>
                    </a:p>
                  </a:txBody>
                  <a:tcPr marT="91425" marB="91425" marR="91425" marL="91425"/>
                </a:tc>
              </a:tr>
              <a:tr h="381000">
                <a:tc>
                  <a:txBody>
                    <a:bodyPr/>
                    <a:lstStyle/>
                    <a:p>
                      <a:pPr indent="-317500" lvl="0" marL="457200" rtl="0" algn="l">
                        <a:spcBef>
                          <a:spcPts val="0"/>
                        </a:spcBef>
                        <a:spcAft>
                          <a:spcPts val="0"/>
                        </a:spcAft>
                        <a:buClr>
                          <a:srgbClr val="0E9453"/>
                        </a:buClr>
                        <a:buSzPts val="1400"/>
                        <a:buChar char="-"/>
                      </a:pPr>
                      <a:r>
                        <a:rPr lang="en">
                          <a:solidFill>
                            <a:srgbClr val="0E9453"/>
                          </a:solidFill>
                        </a:rPr>
                        <a:t>Technical</a:t>
                      </a:r>
                      <a:r>
                        <a:rPr lang="en">
                          <a:solidFill>
                            <a:srgbClr val="0E9453"/>
                          </a:solidFill>
                        </a:rPr>
                        <a:t> Issues</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Data Security Breaches</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Inaccurate or Outdated Information</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Accessibility</a:t>
                      </a:r>
                      <a:r>
                        <a:rPr lang="en">
                          <a:solidFill>
                            <a:srgbClr val="0E9453"/>
                          </a:solidFill>
                        </a:rPr>
                        <a:t> Shortcomings</a:t>
                      </a:r>
                      <a:endParaRPr>
                        <a:solidFill>
                          <a:srgbClr val="0E9453"/>
                        </a:solidFill>
                      </a:endParaRPr>
                    </a:p>
                    <a:p>
                      <a:pPr indent="0" lvl="0" marL="0" rtl="0" algn="l">
                        <a:spcBef>
                          <a:spcPts val="0"/>
                        </a:spcBef>
                        <a:spcAft>
                          <a:spcPts val="0"/>
                        </a:spcAft>
                        <a:buNone/>
                      </a:pPr>
                      <a:r>
                        <a:t/>
                      </a:r>
                      <a:endParaRPr>
                        <a:solidFill>
                          <a:srgbClr val="0E9453"/>
                        </a:solidFill>
                      </a:endParaRPr>
                    </a:p>
                  </a:txBody>
                  <a:tcPr marT="91425" marB="91425" marR="91425" marL="91425"/>
                </a:tc>
                <a:tc>
                  <a:txBody>
                    <a:bodyPr/>
                    <a:lstStyle/>
                    <a:p>
                      <a:pPr indent="-317500" lvl="0" marL="457200" rtl="0" algn="l">
                        <a:spcBef>
                          <a:spcPts val="0"/>
                        </a:spcBef>
                        <a:spcAft>
                          <a:spcPts val="0"/>
                        </a:spcAft>
                        <a:buClr>
                          <a:srgbClr val="0E9453"/>
                        </a:buClr>
                        <a:buSzPts val="1400"/>
                        <a:buChar char="-"/>
                      </a:pPr>
                      <a:r>
                        <a:rPr lang="en">
                          <a:solidFill>
                            <a:srgbClr val="0E9453"/>
                          </a:solidFill>
                        </a:rPr>
                        <a:t>Funding and Resource Limitations</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Market Competition</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Partnership</a:t>
                      </a:r>
                      <a:r>
                        <a:rPr lang="en">
                          <a:solidFill>
                            <a:srgbClr val="0E9453"/>
                          </a:solidFill>
                        </a:rPr>
                        <a:t> </a:t>
                      </a:r>
                      <a:r>
                        <a:rPr lang="en">
                          <a:solidFill>
                            <a:srgbClr val="0E9453"/>
                          </a:solidFill>
                        </a:rPr>
                        <a:t>Dependencies</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Regulatory Compliance</a:t>
                      </a:r>
                      <a:endParaRPr>
                        <a:solidFill>
                          <a:srgbClr val="0E9453"/>
                        </a:solidFill>
                      </a:endParaRPr>
                    </a:p>
                    <a:p>
                      <a:pPr indent="0" lvl="0" marL="457200" rtl="0" algn="l">
                        <a:spcBef>
                          <a:spcPts val="0"/>
                        </a:spcBef>
                        <a:spcAft>
                          <a:spcPts val="0"/>
                        </a:spcAft>
                        <a:buNone/>
                      </a:pPr>
                      <a:r>
                        <a:t/>
                      </a:r>
                      <a:endParaRPr>
                        <a:solidFill>
                          <a:srgbClr val="0E9453"/>
                        </a:solidFill>
                      </a:endParaRPr>
                    </a:p>
                    <a:p>
                      <a:pPr indent="-317500" lvl="0" marL="457200" rtl="0" algn="l">
                        <a:spcBef>
                          <a:spcPts val="0"/>
                        </a:spcBef>
                        <a:spcAft>
                          <a:spcPts val="0"/>
                        </a:spcAft>
                        <a:buClr>
                          <a:srgbClr val="0E9453"/>
                        </a:buClr>
                        <a:buSzPts val="1400"/>
                        <a:buChar char="-"/>
                      </a:pPr>
                      <a:r>
                        <a:rPr lang="en">
                          <a:solidFill>
                            <a:srgbClr val="0E9453"/>
                          </a:solidFill>
                        </a:rPr>
                        <a:t>Scalability and Maintenance</a:t>
                      </a:r>
                      <a:endParaRPr>
                        <a:solidFill>
                          <a:srgbClr val="0E9453"/>
                        </a:solidFill>
                      </a:endParaRPr>
                    </a:p>
                    <a:p>
                      <a:pPr indent="0" lvl="0" marL="0" rtl="0" algn="l">
                        <a:spcBef>
                          <a:spcPts val="0"/>
                        </a:spcBef>
                        <a:spcAft>
                          <a:spcPts val="0"/>
                        </a:spcAft>
                        <a:buNone/>
                      </a:pPr>
                      <a:r>
                        <a:t/>
                      </a:r>
                      <a:endParaRPr>
                        <a:solidFill>
                          <a:srgbClr val="0E9453"/>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6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our community users, </a:t>
            </a:r>
            <a:r>
              <a:rPr lang="en"/>
              <a:t>partners</a:t>
            </a:r>
            <a:r>
              <a:rPr lang="en"/>
              <a:t>, and other stakeholders telling us about our product? </a:t>
            </a:r>
            <a:endParaRPr/>
          </a:p>
        </p:txBody>
      </p:sp>
      <p:grpSp>
        <p:nvGrpSpPr>
          <p:cNvPr id="201" name="Google Shape;201;p26"/>
          <p:cNvGrpSpPr/>
          <p:nvPr/>
        </p:nvGrpSpPr>
        <p:grpSpPr>
          <a:xfrm>
            <a:off x="2741217" y="1644671"/>
            <a:ext cx="2432500" cy="3288626"/>
            <a:chOff x="3071457" y="2013875"/>
            <a:chExt cx="1944600" cy="1569600"/>
          </a:xfrm>
        </p:grpSpPr>
        <p:sp>
          <p:nvSpPr>
            <p:cNvPr id="202" name="Google Shape;202;p26"/>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nvSpPr>
          <p:spPr>
            <a:xfrm>
              <a:off x="3316107" y="2256384"/>
              <a:ext cx="961500" cy="1623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Suggestions</a:t>
              </a:r>
              <a:endParaRPr sz="1100">
                <a:solidFill>
                  <a:srgbClr val="FFFFFF"/>
                </a:solidFill>
                <a:latin typeface="Roboto"/>
                <a:ea typeface="Roboto"/>
                <a:cs typeface="Roboto"/>
                <a:sym typeface="Roboto"/>
              </a:endParaRPr>
            </a:p>
          </p:txBody>
        </p:sp>
        <p:sp>
          <p:nvSpPr>
            <p:cNvPr id="204" name="Google Shape;204;p26"/>
            <p:cNvSpPr txBox="1"/>
            <p:nvPr/>
          </p:nvSpPr>
          <p:spPr>
            <a:xfrm>
              <a:off x="3321283" y="2374845"/>
              <a:ext cx="1692300" cy="744600"/>
            </a:xfrm>
            <a:prstGeom prst="rect">
              <a:avLst/>
            </a:prstGeom>
            <a:solidFill>
              <a:srgbClr val="6AA84F"/>
            </a:solid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Safety features</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Ensure accessible user </a:t>
              </a:r>
              <a:r>
                <a:rPr lang="en" sz="1100">
                  <a:solidFill>
                    <a:srgbClr val="FFFFFF"/>
                  </a:solidFill>
                  <a:latin typeface="Roboto"/>
                  <a:ea typeface="Roboto"/>
                  <a:cs typeface="Roboto"/>
                  <a:sym typeface="Roboto"/>
                </a:rPr>
                <a:t>feedback</a:t>
              </a:r>
              <a:r>
                <a:rPr lang="en" sz="1100">
                  <a:solidFill>
                    <a:srgbClr val="FFFFFF"/>
                  </a:solidFill>
                  <a:latin typeface="Roboto"/>
                  <a:ea typeface="Roboto"/>
                  <a:cs typeface="Roboto"/>
                  <a:sym typeface="Roboto"/>
                </a:rPr>
                <a:t> with rating and surveys</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Privacy </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Community features - e.g. members rate </a:t>
              </a:r>
              <a:r>
                <a:rPr lang="en" sz="1100">
                  <a:solidFill>
                    <a:srgbClr val="FFFFFF"/>
                  </a:solidFill>
                  <a:latin typeface="Roboto"/>
                  <a:ea typeface="Roboto"/>
                  <a:cs typeface="Roboto"/>
                  <a:sym typeface="Roboto"/>
                </a:rPr>
                <a:t>urban</a:t>
              </a:r>
              <a:r>
                <a:rPr lang="en" sz="1100">
                  <a:solidFill>
                    <a:srgbClr val="FFFFFF"/>
                  </a:solidFill>
                  <a:latin typeface="Roboto"/>
                  <a:ea typeface="Roboto"/>
                  <a:cs typeface="Roboto"/>
                  <a:sym typeface="Roboto"/>
                </a:rPr>
                <a:t> green spaces</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Personalization - based on user preferences for urban parks to meditate or do physical activities </a:t>
              </a:r>
              <a:endParaRPr sz="1100">
                <a:solidFill>
                  <a:srgbClr val="FFFFFF"/>
                </a:solidFill>
                <a:latin typeface="Roboto"/>
                <a:ea typeface="Roboto"/>
                <a:cs typeface="Roboto"/>
                <a:sym typeface="Roboto"/>
              </a:endParaRPr>
            </a:p>
          </p:txBody>
        </p:sp>
      </p:grpSp>
      <p:grpSp>
        <p:nvGrpSpPr>
          <p:cNvPr id="205" name="Google Shape;205;p26"/>
          <p:cNvGrpSpPr/>
          <p:nvPr/>
        </p:nvGrpSpPr>
        <p:grpSpPr>
          <a:xfrm>
            <a:off x="311703" y="1644671"/>
            <a:ext cx="2432500" cy="3288626"/>
            <a:chOff x="1126863" y="2013875"/>
            <a:chExt cx="1944600" cy="1569600"/>
          </a:xfrm>
        </p:grpSpPr>
        <p:sp>
          <p:nvSpPr>
            <p:cNvPr id="206" name="Google Shape;206;p26"/>
            <p:cNvSpPr/>
            <p:nvPr/>
          </p:nvSpPr>
          <p:spPr>
            <a:xfrm>
              <a:off x="1126863"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txBox="1"/>
            <p:nvPr/>
          </p:nvSpPr>
          <p:spPr>
            <a:xfrm>
              <a:off x="1351617" y="2256383"/>
              <a:ext cx="1201200" cy="2604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Initial thoughts</a:t>
              </a:r>
              <a:endParaRPr sz="1100">
                <a:solidFill>
                  <a:srgbClr val="FFFFFF"/>
                </a:solidFill>
                <a:latin typeface="Roboto"/>
                <a:ea typeface="Roboto"/>
                <a:cs typeface="Roboto"/>
                <a:sym typeface="Roboto"/>
              </a:endParaRPr>
            </a:p>
          </p:txBody>
        </p:sp>
        <p:sp>
          <p:nvSpPr>
            <p:cNvPr id="208" name="Google Shape;208;p26"/>
            <p:cNvSpPr txBox="1"/>
            <p:nvPr/>
          </p:nvSpPr>
          <p:spPr>
            <a:xfrm>
              <a:off x="1351618" y="2456353"/>
              <a:ext cx="1632000" cy="772500"/>
            </a:xfrm>
            <a:prstGeom prst="rect">
              <a:avLst/>
            </a:prstGeom>
            <a:solidFill>
              <a:srgbClr val="93C47D"/>
            </a:solid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Empathetic</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Inclusive</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Impressive</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Innovative</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Addresses a </a:t>
              </a:r>
              <a:r>
                <a:rPr lang="en" sz="1100">
                  <a:solidFill>
                    <a:srgbClr val="FFFFFF"/>
                  </a:solidFill>
                  <a:latin typeface="Roboto"/>
                  <a:ea typeface="Roboto"/>
                  <a:cs typeface="Roboto"/>
                  <a:sym typeface="Roboto"/>
                </a:rPr>
                <a:t>critical</a:t>
              </a:r>
              <a:r>
                <a:rPr lang="en" sz="1100">
                  <a:solidFill>
                    <a:srgbClr val="FFFFFF"/>
                  </a:solidFill>
                  <a:latin typeface="Roboto"/>
                  <a:ea typeface="Roboto"/>
                  <a:cs typeface="Roboto"/>
                  <a:sym typeface="Roboto"/>
                </a:rPr>
                <a:t> need for more accessible green spaces</a:t>
              </a:r>
              <a:endParaRPr sz="1100">
                <a:solidFill>
                  <a:srgbClr val="FFFFFF"/>
                </a:solidFill>
                <a:latin typeface="Roboto"/>
                <a:ea typeface="Roboto"/>
                <a:cs typeface="Roboto"/>
                <a:sym typeface="Roboto"/>
              </a:endParaRPr>
            </a:p>
            <a:p>
              <a:pPr indent="-298450" lvl="0" marL="457200" rtl="0" algn="l">
                <a:lnSpc>
                  <a:spcPct val="115000"/>
                </a:lnSpc>
                <a:spcBef>
                  <a:spcPts val="0"/>
                </a:spcBef>
                <a:spcAft>
                  <a:spcPts val="0"/>
                </a:spcAft>
                <a:buClr>
                  <a:srgbClr val="FFFFFF"/>
                </a:buClr>
                <a:buSzPts val="1100"/>
                <a:buFont typeface="Roboto"/>
                <a:buChar char="-"/>
              </a:pPr>
              <a:r>
                <a:rPr lang="en" sz="1100">
                  <a:solidFill>
                    <a:srgbClr val="FFFFFF"/>
                  </a:solidFill>
                  <a:latin typeface="Roboto"/>
                  <a:ea typeface="Roboto"/>
                  <a:cs typeface="Roboto"/>
                  <a:sym typeface="Roboto"/>
                </a:rPr>
                <a:t>Focus on accessibility for all</a:t>
              </a:r>
              <a:endParaRPr sz="1100">
                <a:solidFill>
                  <a:srgbClr val="FFFFFF"/>
                </a:solidFill>
                <a:latin typeface="Roboto"/>
                <a:ea typeface="Roboto"/>
                <a:cs typeface="Roboto"/>
                <a:sym typeface="Roboto"/>
              </a:endParaRPr>
            </a:p>
          </p:txBody>
        </p:sp>
      </p:grpSp>
      <p:grpSp>
        <p:nvGrpSpPr>
          <p:cNvPr id="209" name="Google Shape;209;p26"/>
          <p:cNvGrpSpPr/>
          <p:nvPr/>
        </p:nvGrpSpPr>
        <p:grpSpPr>
          <a:xfrm>
            <a:off x="5170589" y="1644671"/>
            <a:ext cx="3754201" cy="3288626"/>
            <a:chOff x="5015938" y="2013875"/>
            <a:chExt cx="3001200" cy="1569600"/>
          </a:xfrm>
        </p:grpSpPr>
        <p:sp>
          <p:nvSpPr>
            <p:cNvPr id="210" name="Google Shape;210;p26"/>
            <p:cNvSpPr/>
            <p:nvPr/>
          </p:nvSpPr>
          <p:spPr>
            <a:xfrm>
              <a:off x="5015938" y="2013875"/>
              <a:ext cx="3001200" cy="1569600"/>
            </a:xfrm>
            <a:prstGeom prst="round2DiagRect">
              <a:avLst>
                <a:gd fmla="val 0" name="adj1"/>
                <a:gd fmla="val 17764" name="adj2"/>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26"/>
            <p:cNvSpPr txBox="1"/>
            <p:nvPr/>
          </p:nvSpPr>
          <p:spPr>
            <a:xfrm>
              <a:off x="5360221" y="2256386"/>
              <a:ext cx="1493700" cy="1350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Quotes</a:t>
              </a:r>
              <a:endParaRPr sz="1100">
                <a:solidFill>
                  <a:srgbClr val="FFFFFF"/>
                </a:solidFill>
                <a:latin typeface="Roboto"/>
                <a:ea typeface="Roboto"/>
                <a:cs typeface="Roboto"/>
                <a:sym typeface="Roboto"/>
              </a:endParaRPr>
            </a:p>
          </p:txBody>
        </p:sp>
        <p:sp>
          <p:nvSpPr>
            <p:cNvPr id="212" name="Google Shape;212;p26"/>
            <p:cNvSpPr txBox="1"/>
            <p:nvPr/>
          </p:nvSpPr>
          <p:spPr>
            <a:xfrm>
              <a:off x="5360218" y="2418597"/>
              <a:ext cx="2437200" cy="8100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“I love the app’s focus on inclusivity, particularly the features catering to people with disabilities. The ASMR green spaces are a unique touch for mental health support.”</a:t>
              </a:r>
              <a:endParaRPr sz="1100">
                <a:solidFill>
                  <a:srgbClr val="FFFFFF"/>
                </a:solidFill>
                <a:latin typeface="Roboto"/>
                <a:ea typeface="Roboto"/>
                <a:cs typeface="Roboto"/>
                <a:sym typeface="Roboto"/>
              </a:endParaRPr>
            </a:p>
            <a:p>
              <a:pPr indent="0" lvl="0" marL="0" rtl="0" algn="l">
                <a:lnSpc>
                  <a:spcPct val="115000"/>
                </a:lnSpc>
                <a:spcBef>
                  <a:spcPts val="1600"/>
                </a:spcBef>
                <a:spcAft>
                  <a:spcPts val="1600"/>
                </a:spcAft>
                <a:buNone/>
              </a:pPr>
              <a:r>
                <a:rPr lang="en" sz="1100">
                  <a:solidFill>
                    <a:srgbClr val="FFFFFF"/>
                  </a:solidFill>
                  <a:latin typeface="Roboto"/>
                  <a:ea typeface="Roboto"/>
                  <a:cs typeface="Roboto"/>
                  <a:sym typeface="Roboto"/>
                </a:rPr>
                <a:t>“... It’s extremely useful. It provides practical solutions for people in low-income communities to access green spaces, which is often overlooked.”</a:t>
              </a:r>
              <a:endParaRPr sz="1100">
                <a:solidFill>
                  <a:srgbClr val="FFFFFF"/>
                </a:solidFill>
                <a:latin typeface="Roboto"/>
                <a:ea typeface="Roboto"/>
                <a:cs typeface="Roboto"/>
                <a:sym typeface="Roboto"/>
              </a:endParaRPr>
            </a:p>
          </p:txBody>
        </p:sp>
      </p:grpSp>
      <p:grpSp>
        <p:nvGrpSpPr>
          <p:cNvPr id="213" name="Google Shape;213;p26"/>
          <p:cNvGrpSpPr/>
          <p:nvPr/>
        </p:nvGrpSpPr>
        <p:grpSpPr>
          <a:xfrm>
            <a:off x="5007434" y="3084926"/>
            <a:ext cx="327201" cy="545549"/>
            <a:chOff x="4858109" y="2631368"/>
            <a:chExt cx="316442" cy="315000"/>
          </a:xfrm>
        </p:grpSpPr>
        <p:sp>
          <p:nvSpPr>
            <p:cNvPr id="214" name="Google Shape;214;p26"/>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16" name="Google Shape;216;p26"/>
          <p:cNvGrpSpPr/>
          <p:nvPr/>
        </p:nvGrpSpPr>
        <p:grpSpPr>
          <a:xfrm>
            <a:off x="2584238" y="3084933"/>
            <a:ext cx="325705" cy="545523"/>
            <a:chOff x="3157188" y="909150"/>
            <a:chExt cx="470400" cy="470400"/>
          </a:xfrm>
        </p:grpSpPr>
        <p:sp>
          <p:nvSpPr>
            <p:cNvPr id="217" name="Google Shape;217;p2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26"/>
          <p:cNvGrpSpPr/>
          <p:nvPr/>
        </p:nvGrpSpPr>
        <p:grpSpPr>
          <a:xfrm>
            <a:off x="2583509" y="3084914"/>
            <a:ext cx="327201" cy="545549"/>
            <a:chOff x="4858109" y="2631368"/>
            <a:chExt cx="316442" cy="315000"/>
          </a:xfrm>
        </p:grpSpPr>
        <p:sp>
          <p:nvSpPr>
            <p:cNvPr id="220" name="Google Shape;220;p26"/>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Metrics for Measuring Success </a:t>
            </a:r>
            <a:endParaRPr/>
          </a:p>
        </p:txBody>
      </p:sp>
      <p:sp>
        <p:nvSpPr>
          <p:cNvPr id="227" name="Google Shape;227;p27"/>
          <p:cNvSpPr/>
          <p:nvPr/>
        </p:nvSpPr>
        <p:spPr>
          <a:xfrm>
            <a:off x="5838292" y="1585775"/>
            <a:ext cx="3305700" cy="669000"/>
          </a:xfrm>
          <a:prstGeom prst="chevron">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User ratings and feedback</a:t>
            </a:r>
            <a:endParaRPr>
              <a:solidFill>
                <a:srgbClr val="FFFFFF"/>
              </a:solidFill>
              <a:latin typeface="Roboto"/>
              <a:ea typeface="Roboto"/>
              <a:cs typeface="Roboto"/>
              <a:sym typeface="Roboto"/>
            </a:endParaRPr>
          </a:p>
        </p:txBody>
      </p:sp>
      <p:sp>
        <p:nvSpPr>
          <p:cNvPr id="228" name="Google Shape;228;p27"/>
          <p:cNvSpPr/>
          <p:nvPr/>
        </p:nvSpPr>
        <p:spPr>
          <a:xfrm>
            <a:off x="205975" y="1585989"/>
            <a:ext cx="3546900" cy="669000"/>
          </a:xfrm>
          <a:prstGeom prst="homePlat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Number of user </a:t>
            </a:r>
            <a:r>
              <a:rPr lang="en">
                <a:solidFill>
                  <a:srgbClr val="FFFFFF"/>
                </a:solidFill>
                <a:latin typeface="Roboto"/>
                <a:ea typeface="Roboto"/>
                <a:cs typeface="Roboto"/>
                <a:sym typeface="Roboto"/>
              </a:rPr>
              <a:t>downloads</a:t>
            </a:r>
            <a:endParaRPr>
              <a:solidFill>
                <a:srgbClr val="FFFFFF"/>
              </a:solidFill>
              <a:latin typeface="Roboto"/>
              <a:ea typeface="Roboto"/>
              <a:cs typeface="Roboto"/>
              <a:sym typeface="Roboto"/>
            </a:endParaRPr>
          </a:p>
        </p:txBody>
      </p:sp>
      <p:sp>
        <p:nvSpPr>
          <p:cNvPr id="229" name="Google Shape;229;p27"/>
          <p:cNvSpPr/>
          <p:nvPr/>
        </p:nvSpPr>
        <p:spPr>
          <a:xfrm>
            <a:off x="3150179" y="1585775"/>
            <a:ext cx="3305700" cy="669000"/>
          </a:xfrm>
          <a:prstGeom prst="chevron">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User retention</a:t>
            </a:r>
            <a:endParaRPr>
              <a:solidFill>
                <a:srgbClr val="FFFFFF"/>
              </a:solidFill>
              <a:latin typeface="Roboto"/>
              <a:ea typeface="Roboto"/>
              <a:cs typeface="Roboto"/>
              <a:sym typeface="Roboto"/>
            </a:endParaRPr>
          </a:p>
        </p:txBody>
      </p:sp>
      <p:sp>
        <p:nvSpPr>
          <p:cNvPr id="230" name="Google Shape;230;p27"/>
          <p:cNvSpPr txBox="1"/>
          <p:nvPr/>
        </p:nvSpPr>
        <p:spPr>
          <a:xfrm>
            <a:off x="262200" y="2262925"/>
            <a:ext cx="2967900" cy="129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Achieve 1000 downloads in the first 60 days.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Achieve</a:t>
            </a:r>
            <a:r>
              <a:rPr lang="en" sz="1800">
                <a:solidFill>
                  <a:schemeClr val="dk2"/>
                </a:solidFill>
                <a:latin typeface="Lato"/>
                <a:ea typeface="Lato"/>
                <a:cs typeface="Lato"/>
                <a:sym typeface="Lato"/>
              </a:rPr>
              <a:t> 5000 downloads after the first 6 months</a:t>
            </a:r>
            <a:endParaRPr sz="1800">
              <a:solidFill>
                <a:schemeClr val="dk2"/>
              </a:solidFill>
              <a:latin typeface="Lato"/>
              <a:ea typeface="Lato"/>
              <a:cs typeface="Lato"/>
              <a:sym typeface="Lato"/>
            </a:endParaRPr>
          </a:p>
        </p:txBody>
      </p:sp>
      <p:sp>
        <p:nvSpPr>
          <p:cNvPr id="231" name="Google Shape;231;p27"/>
          <p:cNvSpPr txBox="1"/>
          <p:nvPr/>
        </p:nvSpPr>
        <p:spPr>
          <a:xfrm>
            <a:off x="3230100" y="2262925"/>
            <a:ext cx="2967900" cy="129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Retain about 60 to 70 percent of users who have downloaded the app and registered for at least the first 6 months.</a:t>
            </a:r>
            <a:endParaRPr sz="1800">
              <a:solidFill>
                <a:schemeClr val="dk2"/>
              </a:solidFill>
              <a:latin typeface="Lato"/>
              <a:ea typeface="Lato"/>
              <a:cs typeface="Lato"/>
              <a:sym typeface="Lato"/>
            </a:endParaRPr>
          </a:p>
        </p:txBody>
      </p:sp>
      <p:sp>
        <p:nvSpPr>
          <p:cNvPr id="232" name="Google Shape;232;p27"/>
          <p:cNvSpPr txBox="1"/>
          <p:nvPr/>
        </p:nvSpPr>
        <p:spPr>
          <a:xfrm>
            <a:off x="6067150" y="2262925"/>
            <a:ext cx="2967900" cy="129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Achieve 4-5 app rating stars.</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Collect optional user experience survey for at least 10 percent of users (providing gift incentives).</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Road Map</a:t>
            </a:r>
            <a:endParaRPr/>
          </a:p>
        </p:txBody>
      </p:sp>
      <p:grpSp>
        <p:nvGrpSpPr>
          <p:cNvPr id="238" name="Google Shape;238;p28"/>
          <p:cNvGrpSpPr/>
          <p:nvPr/>
        </p:nvGrpSpPr>
        <p:grpSpPr>
          <a:xfrm>
            <a:off x="4467150" y="942193"/>
            <a:ext cx="2504951" cy="2490366"/>
            <a:chOff x="4526674" y="1493025"/>
            <a:chExt cx="2480149" cy="2093624"/>
          </a:xfrm>
        </p:grpSpPr>
        <p:sp>
          <p:nvSpPr>
            <p:cNvPr id="239" name="Google Shape;239;p28"/>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8"/>
            <p:cNvGrpSpPr/>
            <p:nvPr/>
          </p:nvGrpSpPr>
          <p:grpSpPr>
            <a:xfrm>
              <a:off x="4526674" y="1493025"/>
              <a:ext cx="2480149" cy="2093624"/>
              <a:chOff x="4526674" y="1493025"/>
              <a:chExt cx="2480149" cy="2093624"/>
            </a:xfrm>
          </p:grpSpPr>
          <p:grpSp>
            <p:nvGrpSpPr>
              <p:cNvPr id="241" name="Google Shape;241;p28"/>
              <p:cNvGrpSpPr/>
              <p:nvPr/>
            </p:nvGrpSpPr>
            <p:grpSpPr>
              <a:xfrm>
                <a:off x="4808316" y="2800065"/>
                <a:ext cx="92400" cy="411825"/>
                <a:chOff x="845575" y="2563700"/>
                <a:chExt cx="92400" cy="411825"/>
              </a:xfrm>
            </p:grpSpPr>
            <p:cxnSp>
              <p:nvCxnSpPr>
                <p:cNvPr id="242" name="Google Shape;242;p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3" name="Google Shape;243;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8"/>
              <p:cNvSpPr txBox="1"/>
              <p:nvPr/>
            </p:nvSpPr>
            <p:spPr>
              <a:xfrm>
                <a:off x="4526674" y="3215249"/>
                <a:ext cx="942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Q2, </a:t>
                </a:r>
                <a:r>
                  <a:rPr b="1" lang="en" sz="1200">
                    <a:latin typeface="Roboto"/>
                    <a:ea typeface="Roboto"/>
                    <a:cs typeface="Roboto"/>
                    <a:sym typeface="Roboto"/>
                  </a:rPr>
                  <a:t>2024</a:t>
                </a:r>
                <a:endParaRPr b="1" sz="1200">
                  <a:latin typeface="Roboto"/>
                  <a:ea typeface="Roboto"/>
                  <a:cs typeface="Roboto"/>
                  <a:sym typeface="Roboto"/>
                </a:endParaRPr>
              </a:p>
            </p:txBody>
          </p:sp>
          <p:sp>
            <p:nvSpPr>
              <p:cNvPr id="245" name="Google Shape;245;p28"/>
              <p:cNvSpPr txBox="1"/>
              <p:nvPr/>
            </p:nvSpPr>
            <p:spPr>
              <a:xfrm>
                <a:off x="4753223" y="149302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3 - Full Launch : National and Global Rollout</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Nationally and globally release mobile app</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New Feature Rollout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Collaboration with National and Global Partners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KPI Tracking and User Analytics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Feedback Loop and </a:t>
                </a:r>
                <a:r>
                  <a:rPr lang="en" sz="800">
                    <a:latin typeface="Roboto"/>
                    <a:ea typeface="Roboto"/>
                    <a:cs typeface="Roboto"/>
                    <a:sym typeface="Roboto"/>
                  </a:rPr>
                  <a:t>Continuous</a:t>
                </a:r>
                <a:r>
                  <a:rPr lang="en" sz="800">
                    <a:latin typeface="Roboto"/>
                    <a:ea typeface="Roboto"/>
                    <a:cs typeface="Roboto"/>
                    <a:sym typeface="Roboto"/>
                  </a:rPr>
                  <a:t> Improvement</a:t>
                </a:r>
                <a:endParaRPr sz="800">
                  <a:latin typeface="Roboto"/>
                  <a:ea typeface="Roboto"/>
                  <a:cs typeface="Roboto"/>
                  <a:sym typeface="Roboto"/>
                </a:endParaRPr>
              </a:p>
            </p:txBody>
          </p:sp>
        </p:grpSp>
      </p:grpSp>
      <p:grpSp>
        <p:nvGrpSpPr>
          <p:cNvPr id="246" name="Google Shape;246;p28"/>
          <p:cNvGrpSpPr/>
          <p:nvPr/>
        </p:nvGrpSpPr>
        <p:grpSpPr>
          <a:xfrm>
            <a:off x="6395364" y="2380982"/>
            <a:ext cx="2748365" cy="2448186"/>
            <a:chOff x="6435796" y="2702599"/>
            <a:chExt cx="2721153" cy="2058164"/>
          </a:xfrm>
        </p:grpSpPr>
        <p:sp>
          <p:nvSpPr>
            <p:cNvPr id="247" name="Google Shape;247;p28"/>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8"/>
            <p:cNvGrpSpPr/>
            <p:nvPr/>
          </p:nvGrpSpPr>
          <p:grpSpPr>
            <a:xfrm>
              <a:off x="6435796" y="2702599"/>
              <a:ext cx="2494576" cy="2058164"/>
              <a:chOff x="6435796" y="2702599"/>
              <a:chExt cx="2494576" cy="2058164"/>
            </a:xfrm>
          </p:grpSpPr>
          <p:grpSp>
            <p:nvGrpSpPr>
              <p:cNvPr id="249" name="Google Shape;249;p28"/>
              <p:cNvGrpSpPr/>
              <p:nvPr/>
            </p:nvGrpSpPr>
            <p:grpSpPr>
              <a:xfrm rot="10800000">
                <a:off x="6760035" y="3079467"/>
                <a:ext cx="92400" cy="411825"/>
                <a:chOff x="2070100" y="2563700"/>
                <a:chExt cx="92400" cy="411825"/>
              </a:xfrm>
            </p:grpSpPr>
            <p:cxnSp>
              <p:nvCxnSpPr>
                <p:cNvPr id="250" name="Google Shape;250;p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1" name="Google Shape;251;p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8"/>
              <p:cNvSpPr txBox="1"/>
              <p:nvPr/>
            </p:nvSpPr>
            <p:spPr>
              <a:xfrm>
                <a:off x="6435796" y="2702599"/>
                <a:ext cx="1018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Q3, 2024</a:t>
                </a:r>
                <a:endParaRPr b="1" sz="1200">
                  <a:latin typeface="Roboto"/>
                  <a:ea typeface="Roboto"/>
                  <a:cs typeface="Roboto"/>
                  <a:sym typeface="Roboto"/>
                </a:endParaRPr>
              </a:p>
            </p:txBody>
          </p:sp>
          <p:sp>
            <p:nvSpPr>
              <p:cNvPr id="253" name="Google Shape;253;p28"/>
              <p:cNvSpPr txBox="1"/>
              <p:nvPr/>
            </p:nvSpPr>
            <p:spPr>
              <a:xfrm>
                <a:off x="6676772" y="3494463"/>
                <a:ext cx="22536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4 - Evaluation and Growth</a:t>
                </a:r>
                <a:endParaRPr b="1" sz="8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Performance Review</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User Feedback Collection</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Feature Optimization and Updates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Market Analysis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Future Feature Planning</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Sustainability and Social Impact Assessment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Long-term Strategy Development</a:t>
                </a:r>
                <a:endParaRPr sz="800">
                  <a:latin typeface="Roboto"/>
                  <a:ea typeface="Roboto"/>
                  <a:cs typeface="Roboto"/>
                  <a:sym typeface="Roboto"/>
                </a:endParaRPr>
              </a:p>
            </p:txBody>
          </p:sp>
        </p:grpSp>
      </p:grpSp>
      <p:grpSp>
        <p:nvGrpSpPr>
          <p:cNvPr id="254" name="Google Shape;254;p28"/>
          <p:cNvGrpSpPr/>
          <p:nvPr/>
        </p:nvGrpSpPr>
        <p:grpSpPr>
          <a:xfrm>
            <a:off x="396160" y="1376093"/>
            <a:ext cx="2606539" cy="2056483"/>
            <a:chOff x="495991" y="1857800"/>
            <a:chExt cx="2580731" cy="1728863"/>
          </a:xfrm>
        </p:grpSpPr>
        <p:sp>
          <p:nvSpPr>
            <p:cNvPr id="255" name="Google Shape;255;p28"/>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8"/>
            <p:cNvGrpSpPr/>
            <p:nvPr/>
          </p:nvGrpSpPr>
          <p:grpSpPr>
            <a:xfrm>
              <a:off x="495991" y="1857800"/>
              <a:ext cx="2580731" cy="1728863"/>
              <a:chOff x="495991" y="1857800"/>
              <a:chExt cx="2580731" cy="1728863"/>
            </a:xfrm>
          </p:grpSpPr>
          <p:sp>
            <p:nvSpPr>
              <p:cNvPr id="257" name="Google Shape;257;p28"/>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Q4, 2023</a:t>
                </a:r>
                <a:endParaRPr b="1" sz="1200">
                  <a:latin typeface="Roboto"/>
                  <a:ea typeface="Roboto"/>
                  <a:cs typeface="Roboto"/>
                  <a:sym typeface="Roboto"/>
                </a:endParaRPr>
              </a:p>
            </p:txBody>
          </p:sp>
          <p:grpSp>
            <p:nvGrpSpPr>
              <p:cNvPr id="258" name="Google Shape;258;p28"/>
              <p:cNvGrpSpPr/>
              <p:nvPr/>
            </p:nvGrpSpPr>
            <p:grpSpPr>
              <a:xfrm>
                <a:off x="881025" y="2800065"/>
                <a:ext cx="92400" cy="411825"/>
                <a:chOff x="845575" y="2563700"/>
                <a:chExt cx="92400" cy="411825"/>
              </a:xfrm>
            </p:grpSpPr>
            <p:cxnSp>
              <p:nvCxnSpPr>
                <p:cNvPr id="259" name="Google Shape;259;p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0" name="Google Shape;260;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8"/>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1 - Soft launch</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Release mobile app to variou platforms (e.g. apple, google, </a:t>
                </a:r>
                <a:r>
                  <a:rPr lang="en" sz="800">
                    <a:latin typeface="Roboto"/>
                    <a:ea typeface="Roboto"/>
                    <a:cs typeface="Roboto"/>
                    <a:sym typeface="Roboto"/>
                  </a:rPr>
                  <a:t>windsor</a:t>
                </a:r>
                <a:r>
                  <a:rPr lang="en" sz="800">
                    <a:latin typeface="Roboto"/>
                    <a:ea typeface="Roboto"/>
                    <a:cs typeface="Roboto"/>
                    <a:sym typeface="Roboto"/>
                  </a:rPr>
                  <a:t>, etc)</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Soft launch with collaborators and community partners with limited features </a:t>
                </a:r>
                <a:endParaRPr sz="800">
                  <a:latin typeface="Roboto"/>
                  <a:ea typeface="Roboto"/>
                  <a:cs typeface="Roboto"/>
                  <a:sym typeface="Roboto"/>
                </a:endParaRPr>
              </a:p>
            </p:txBody>
          </p:sp>
        </p:grpSp>
      </p:grpSp>
      <p:grpSp>
        <p:nvGrpSpPr>
          <p:cNvPr id="262" name="Google Shape;262;p28"/>
          <p:cNvGrpSpPr/>
          <p:nvPr/>
        </p:nvGrpSpPr>
        <p:grpSpPr>
          <a:xfrm>
            <a:off x="2446067" y="2380982"/>
            <a:ext cx="2526363" cy="2064557"/>
            <a:chOff x="2525601" y="2702599"/>
            <a:chExt cx="2501349" cy="1735651"/>
          </a:xfrm>
        </p:grpSpPr>
        <p:sp>
          <p:nvSpPr>
            <p:cNvPr id="263" name="Google Shape;263;p28"/>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8"/>
            <p:cNvGrpSpPr/>
            <p:nvPr/>
          </p:nvGrpSpPr>
          <p:grpSpPr>
            <a:xfrm>
              <a:off x="2525601" y="2702599"/>
              <a:ext cx="2501349" cy="1735651"/>
              <a:chOff x="2525601" y="2702599"/>
              <a:chExt cx="2501349" cy="1735651"/>
            </a:xfrm>
          </p:grpSpPr>
          <p:sp>
            <p:nvSpPr>
              <p:cNvPr id="265" name="Google Shape;265;p28"/>
              <p:cNvSpPr txBox="1"/>
              <p:nvPr/>
            </p:nvSpPr>
            <p:spPr>
              <a:xfrm>
                <a:off x="2525601" y="2702599"/>
                <a:ext cx="900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Q1, 2024</a:t>
                </a:r>
                <a:endParaRPr b="1" sz="1200">
                  <a:latin typeface="Roboto"/>
                  <a:ea typeface="Roboto"/>
                  <a:cs typeface="Roboto"/>
                  <a:sym typeface="Roboto"/>
                </a:endParaRPr>
              </a:p>
            </p:txBody>
          </p:sp>
          <p:grpSp>
            <p:nvGrpSpPr>
              <p:cNvPr id="266" name="Google Shape;266;p28"/>
              <p:cNvGrpSpPr/>
              <p:nvPr/>
            </p:nvGrpSpPr>
            <p:grpSpPr>
              <a:xfrm rot="10800000">
                <a:off x="2849073" y="3079467"/>
                <a:ext cx="92400" cy="411825"/>
                <a:chOff x="2070100" y="2563700"/>
                <a:chExt cx="92400" cy="411825"/>
              </a:xfrm>
            </p:grpSpPr>
            <p:cxnSp>
              <p:nvCxnSpPr>
                <p:cNvPr id="267" name="Google Shape;267;p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8" name="Google Shape;268;p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8"/>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Phase 2 - Expanded </a:t>
                </a:r>
                <a:r>
                  <a:rPr b="1" lang="en" sz="800">
                    <a:latin typeface="Roboto"/>
                    <a:ea typeface="Roboto"/>
                    <a:cs typeface="Roboto"/>
                    <a:sym typeface="Roboto"/>
                  </a:rPr>
                  <a:t>Launch</a:t>
                </a:r>
                <a:r>
                  <a:rPr b="1" lang="en" sz="800">
                    <a:latin typeface="Roboto"/>
                    <a:ea typeface="Roboto"/>
                    <a:cs typeface="Roboto"/>
                    <a:sym typeface="Roboto"/>
                  </a:rPr>
                  <a:t>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Add more features (e.g. virtual green spaces,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Regional release of application in the </a:t>
                </a:r>
                <a:r>
                  <a:rPr lang="en" sz="800">
                    <a:latin typeface="Roboto"/>
                    <a:ea typeface="Roboto"/>
                    <a:cs typeface="Roboto"/>
                    <a:sym typeface="Roboto"/>
                  </a:rPr>
                  <a:t>prairies</a:t>
                </a:r>
                <a:r>
                  <a:rPr lang="en" sz="800">
                    <a:latin typeface="Roboto"/>
                    <a:ea typeface="Roboto"/>
                    <a:cs typeface="Roboto"/>
                    <a:sym typeface="Roboto"/>
                  </a:rPr>
                  <a:t>, aiming for national launch - including Manitoba and Alberta accessible urban parks virtually mapped with accessible navigation feature running.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Collect KPI to improve app user experience</a:t>
                </a:r>
                <a:endParaRPr sz="800">
                  <a:latin typeface="Roboto"/>
                  <a:ea typeface="Roboto"/>
                  <a:cs typeface="Roboto"/>
                  <a:sym typeface="Roboto"/>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9"/>
          <p:cNvSpPr txBox="1"/>
          <p:nvPr>
            <p:ph type="title"/>
          </p:nvPr>
        </p:nvSpPr>
        <p:spPr>
          <a:xfrm>
            <a:off x="509550" y="58650"/>
            <a:ext cx="8132400" cy="1123200"/>
          </a:xfrm>
          <a:prstGeom prst="rect">
            <a:avLst/>
          </a:prstGeom>
          <a:effectLst>
            <a:outerShdw blurRad="71438" rotWithShape="0" algn="bl" dir="21540000" dist="38100">
              <a:schemeClr val="accent1"/>
            </a:outerShdw>
            <a:reflection blurRad="0" dir="0" dist="0" endA="0" fadeDir="5400012" kx="0" rotWithShape="0" algn="bl" stA="0" stPos="0" sy="-100000" ky="0"/>
          </a:effectLst>
        </p:spPr>
        <p:txBody>
          <a:bodyPr anchorCtr="0" anchor="ctr" bIns="91425" lIns="91425" spcFirstLastPara="1" rIns="91425" wrap="square" tIns="91425">
            <a:normAutofit/>
          </a:bodyPr>
          <a:lstStyle/>
          <a:p>
            <a:pPr indent="0" lvl="0" marL="0" rtl="0" algn="ctr">
              <a:spcBef>
                <a:spcPts val="0"/>
              </a:spcBef>
              <a:spcAft>
                <a:spcPts val="0"/>
              </a:spcAft>
              <a:buNone/>
            </a:pPr>
            <a:r>
              <a:rPr b="1" lang="en"/>
              <a:t>Thank you! Any questions?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280" name="Google Shape;2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u="sng">
                <a:solidFill>
                  <a:schemeClr val="hlink"/>
                </a:solidFill>
                <a:hlinkClick r:id="rId3"/>
              </a:rPr>
              <a:t>https://www.earthisland.org/journal/index.php/articles/entry/urban-greenways-need-to-be-made-more-accessible/https://www.earthisland.org/journal/index.php/articles/entry/urban-greenways-need-to-be-made-more-accessible/</a:t>
            </a:r>
            <a:endParaRPr sz="1200"/>
          </a:p>
          <a:p>
            <a:pPr indent="-304800" lvl="0" marL="457200" rtl="0" algn="l">
              <a:spcBef>
                <a:spcPts val="0"/>
              </a:spcBef>
              <a:spcAft>
                <a:spcPts val="0"/>
              </a:spcAft>
              <a:buSzPts val="1200"/>
              <a:buChar char="-"/>
            </a:pPr>
            <a:r>
              <a:rPr lang="en" sz="1200" u="sng">
                <a:solidFill>
                  <a:schemeClr val="hlink"/>
                </a:solidFill>
                <a:hlinkClick r:id="rId4"/>
              </a:rPr>
              <a:t>https://www.npr.org/2020/08/05/899356445/parks-in-nonwhite-areas-are-half-the-size-of-ones-in-majority-white-areas-study-https://www.npr.org/2020/08/05/899356445/parks-in-nonwhite-areas-are-half-the-size-of-ones-in-majority-white-areas-study-</a:t>
            </a:r>
            <a:endParaRPr sz="1200"/>
          </a:p>
          <a:p>
            <a:pPr indent="-304800" lvl="0" marL="457200" rtl="0" algn="l">
              <a:spcBef>
                <a:spcPts val="0"/>
              </a:spcBef>
              <a:spcAft>
                <a:spcPts val="0"/>
              </a:spcAft>
              <a:buSzPts val="1200"/>
              <a:buChar char="-"/>
            </a:pPr>
            <a:r>
              <a:rPr lang="en" sz="1200" u="sng">
                <a:solidFill>
                  <a:schemeClr val="hlink"/>
                </a:solidFill>
                <a:hlinkClick r:id="rId5"/>
              </a:rPr>
              <a:t>https://phys.org/news/2020-06-income-disparities-access-green-spaces.html</a:t>
            </a:r>
            <a:endParaRPr sz="1200"/>
          </a:p>
          <a:p>
            <a:pPr indent="-304800" lvl="0" marL="457200" rtl="0" algn="l">
              <a:spcBef>
                <a:spcPts val="0"/>
              </a:spcBef>
              <a:spcAft>
                <a:spcPts val="0"/>
              </a:spcAft>
              <a:buSzPts val="1200"/>
              <a:buChar char="-"/>
            </a:pPr>
            <a:r>
              <a:rPr lang="en" sz="1200" u="sng">
                <a:solidFill>
                  <a:schemeClr val="hlink"/>
                </a:solidFill>
                <a:hlinkClick r:id="rId6"/>
              </a:rPr>
              <a:t>https://www.trend-able.com/25-life-changing-apps-for-people-with-disabilities/</a:t>
            </a:r>
            <a:r>
              <a:rPr lang="en" sz="1200"/>
              <a:t>\</a:t>
            </a:r>
            <a:endParaRPr sz="1200"/>
          </a:p>
          <a:p>
            <a:pPr indent="-304800" lvl="0" marL="457200" rtl="0" algn="l">
              <a:spcBef>
                <a:spcPts val="0"/>
              </a:spcBef>
              <a:spcAft>
                <a:spcPts val="0"/>
              </a:spcAft>
              <a:buSzPts val="1200"/>
              <a:buChar char="-"/>
            </a:pPr>
            <a:r>
              <a:rPr lang="en" sz="1200"/>
              <a:t>https://www.sciencedirect.com/science/article/pii/S1618866706000288</a:t>
            </a:r>
            <a:endParaRPr sz="1200"/>
          </a:p>
          <a:p>
            <a:pPr indent="-304800" lvl="0" marL="457200" rtl="0" algn="l">
              <a:spcBef>
                <a:spcPts val="0"/>
              </a:spcBef>
              <a:spcAft>
                <a:spcPts val="0"/>
              </a:spcAft>
              <a:buSzPts val="1200"/>
              <a:buChar char="-"/>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6" name="Google Shape;66;p14"/>
          <p:cNvSpPr txBox="1"/>
          <p:nvPr/>
        </p:nvSpPr>
        <p:spPr>
          <a:xfrm>
            <a:off x="560000" y="1129675"/>
            <a:ext cx="8272200" cy="360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E9453"/>
              </a:buClr>
              <a:buSzPts val="1800"/>
              <a:buChar char="●"/>
            </a:pPr>
            <a:r>
              <a:rPr lang="en" sz="1800">
                <a:solidFill>
                  <a:srgbClr val="0E9453"/>
                </a:solidFill>
              </a:rPr>
              <a:t>Introduction of team</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Project topic</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Identification</a:t>
            </a:r>
            <a:r>
              <a:rPr lang="en" sz="1800">
                <a:solidFill>
                  <a:srgbClr val="0E9453"/>
                </a:solidFill>
              </a:rPr>
              <a:t> of problem/</a:t>
            </a:r>
            <a:r>
              <a:rPr lang="en" sz="1800">
                <a:solidFill>
                  <a:srgbClr val="0E9453"/>
                </a:solidFill>
              </a:rPr>
              <a:t>opportunity</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Solution of problem</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Demonstration of market fit</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Identify </a:t>
            </a:r>
            <a:r>
              <a:rPr lang="en" sz="1800">
                <a:solidFill>
                  <a:srgbClr val="0E9453"/>
                </a:solidFill>
              </a:rPr>
              <a:t>competitors</a:t>
            </a:r>
            <a:r>
              <a:rPr lang="en" sz="1800">
                <a:solidFill>
                  <a:srgbClr val="0E9453"/>
                </a:solidFill>
              </a:rPr>
              <a:t> and </a:t>
            </a:r>
            <a:r>
              <a:rPr lang="en" sz="1800">
                <a:solidFill>
                  <a:srgbClr val="0E9453"/>
                </a:solidFill>
              </a:rPr>
              <a:t>collaborators</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Risk assessment</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User Feedback</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Key metrics</a:t>
            </a:r>
            <a:endParaRPr sz="1800">
              <a:solidFill>
                <a:srgbClr val="0E9453"/>
              </a:solidFill>
            </a:endParaRPr>
          </a:p>
          <a:p>
            <a:pPr indent="-342900" lvl="0" marL="457200" rtl="0" algn="l">
              <a:spcBef>
                <a:spcPts val="0"/>
              </a:spcBef>
              <a:spcAft>
                <a:spcPts val="0"/>
              </a:spcAft>
              <a:buClr>
                <a:srgbClr val="0E9453"/>
              </a:buClr>
              <a:buSzPts val="1800"/>
              <a:buChar char="●"/>
            </a:pPr>
            <a:r>
              <a:rPr lang="en" sz="1800">
                <a:solidFill>
                  <a:srgbClr val="0E9453"/>
                </a:solidFill>
              </a:rPr>
              <a:t>Product road map</a:t>
            </a:r>
            <a:r>
              <a:rPr lang="en" sz="1800">
                <a:solidFill>
                  <a:srgbClr val="0E9453"/>
                </a:solidFill>
              </a:rPr>
              <a:t> </a:t>
            </a:r>
            <a:endParaRPr sz="1800">
              <a:solidFill>
                <a:srgbClr val="0E9453"/>
              </a:solidFill>
            </a:endParaRPr>
          </a:p>
          <a:p>
            <a:pPr indent="0" lvl="0" marL="457200" rtl="0" algn="l">
              <a:spcBef>
                <a:spcPts val="0"/>
              </a:spcBef>
              <a:spcAft>
                <a:spcPts val="0"/>
              </a:spcAft>
              <a:buNone/>
            </a:pPr>
            <a:r>
              <a:t/>
            </a:r>
            <a:endParaRPr sz="1800">
              <a:solidFill>
                <a:schemeClr val="dk2"/>
              </a:solidFill>
            </a:endParaRPr>
          </a:p>
        </p:txBody>
      </p:sp>
      <p:pic>
        <p:nvPicPr>
          <p:cNvPr id="67" name="Google Shape;67;p14"/>
          <p:cNvPicPr preferRelativeResize="0"/>
          <p:nvPr/>
        </p:nvPicPr>
        <p:blipFill>
          <a:blip r:embed="rId3">
            <a:alphaModFix/>
          </a:blip>
          <a:stretch>
            <a:fillRect/>
          </a:stretch>
        </p:blipFill>
        <p:spPr>
          <a:xfrm>
            <a:off x="4987000" y="717350"/>
            <a:ext cx="4013824" cy="4013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the Team</a:t>
            </a:r>
            <a:endParaRPr/>
          </a:p>
        </p:txBody>
      </p:sp>
      <p:sp>
        <p:nvSpPr>
          <p:cNvPr id="73" name="Google Shape;73;p15"/>
          <p:cNvSpPr txBox="1"/>
          <p:nvPr>
            <p:ph idx="1" type="body"/>
          </p:nvPr>
        </p:nvSpPr>
        <p:spPr>
          <a:xfrm>
            <a:off x="311713" y="1160850"/>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0"/>
              </a:spcBef>
              <a:spcAft>
                <a:spcPts val="0"/>
              </a:spcAft>
              <a:buClr>
                <a:srgbClr val="0E9453"/>
              </a:buClr>
              <a:buSzPts val="1800"/>
              <a:buFont typeface="Arial"/>
              <a:buChar char="●"/>
            </a:pPr>
            <a:r>
              <a:rPr lang="en">
                <a:solidFill>
                  <a:srgbClr val="0E9453"/>
                </a:solidFill>
                <a:latin typeface="Arial"/>
                <a:ea typeface="Arial"/>
                <a:cs typeface="Arial"/>
                <a:sym typeface="Arial"/>
              </a:rPr>
              <a:t>Esha</a:t>
            </a:r>
            <a:r>
              <a:rPr lang="en">
                <a:solidFill>
                  <a:srgbClr val="0E9453"/>
                </a:solidFill>
                <a:latin typeface="Arial"/>
                <a:ea typeface="Arial"/>
                <a:cs typeface="Arial"/>
                <a:sym typeface="Arial"/>
              </a:rPr>
              <a:t> Shahid - Studying Business Administration majoring in Finance at SAIT</a:t>
            </a:r>
            <a:endParaRPr>
              <a:solidFill>
                <a:srgbClr val="0E9453"/>
              </a:solidFill>
              <a:latin typeface="Arial"/>
              <a:ea typeface="Arial"/>
              <a:cs typeface="Arial"/>
              <a:sym typeface="Arial"/>
            </a:endParaRPr>
          </a:p>
          <a:p>
            <a:pPr indent="-342900" lvl="0" marL="457200" marR="0" rtl="0" algn="l">
              <a:lnSpc>
                <a:spcPct val="100000"/>
              </a:lnSpc>
              <a:spcBef>
                <a:spcPts val="0"/>
              </a:spcBef>
              <a:spcAft>
                <a:spcPts val="0"/>
              </a:spcAft>
              <a:buClr>
                <a:srgbClr val="0E9453"/>
              </a:buClr>
              <a:buSzPts val="1800"/>
              <a:buFont typeface="Arial"/>
              <a:buChar char="●"/>
            </a:pPr>
            <a:r>
              <a:rPr lang="en">
                <a:solidFill>
                  <a:srgbClr val="0E9453"/>
                </a:solidFill>
                <a:latin typeface="Arial"/>
                <a:ea typeface="Arial"/>
                <a:cs typeface="Arial"/>
                <a:sym typeface="Arial"/>
              </a:rPr>
              <a:t>Moh B - Studying Education at the University of Winnipeg</a:t>
            </a:r>
            <a:endParaRPr>
              <a:solidFill>
                <a:srgbClr val="0E9453"/>
              </a:solidFill>
              <a:latin typeface="Arial"/>
              <a:ea typeface="Arial"/>
              <a:cs typeface="Arial"/>
              <a:sym typeface="Arial"/>
            </a:endParaRPr>
          </a:p>
          <a:p>
            <a:pPr indent="-342900" lvl="0" marL="457200" marR="0" rtl="0" algn="l">
              <a:lnSpc>
                <a:spcPct val="100000"/>
              </a:lnSpc>
              <a:spcBef>
                <a:spcPts val="0"/>
              </a:spcBef>
              <a:spcAft>
                <a:spcPts val="0"/>
              </a:spcAft>
              <a:buClr>
                <a:srgbClr val="0E9453"/>
              </a:buClr>
              <a:buSzPts val="1800"/>
              <a:buFont typeface="Arial"/>
              <a:buChar char="●"/>
            </a:pPr>
            <a:r>
              <a:rPr lang="en">
                <a:solidFill>
                  <a:srgbClr val="0E9453"/>
                </a:solidFill>
                <a:latin typeface="Arial"/>
                <a:ea typeface="Arial"/>
                <a:cs typeface="Arial"/>
                <a:sym typeface="Arial"/>
              </a:rPr>
              <a:t>Ryan Back - Studying Software Development at SAIT</a:t>
            </a:r>
            <a:endParaRPr>
              <a:solidFill>
                <a:srgbClr val="0E9453"/>
              </a:solidFill>
              <a:latin typeface="Arial"/>
              <a:ea typeface="Arial"/>
              <a:cs typeface="Arial"/>
              <a:sym typeface="Arial"/>
            </a:endParaRPr>
          </a:p>
          <a:p>
            <a:pPr indent="-342900" lvl="0" marL="457200" marR="0" rtl="0" algn="l">
              <a:lnSpc>
                <a:spcPct val="100000"/>
              </a:lnSpc>
              <a:spcBef>
                <a:spcPts val="0"/>
              </a:spcBef>
              <a:spcAft>
                <a:spcPts val="0"/>
              </a:spcAft>
              <a:buClr>
                <a:srgbClr val="0E9453"/>
              </a:buClr>
              <a:buSzPts val="1800"/>
              <a:buFont typeface="Arial"/>
              <a:buChar char="●"/>
            </a:pPr>
            <a:r>
              <a:rPr lang="en">
                <a:solidFill>
                  <a:srgbClr val="0E9453"/>
                </a:solidFill>
                <a:latin typeface="Arial"/>
                <a:ea typeface="Arial"/>
                <a:cs typeface="Arial"/>
                <a:sym typeface="Arial"/>
              </a:rPr>
              <a:t>Lesi N- Studying Information Systems Security at SAIT</a:t>
            </a:r>
            <a:endParaRPr>
              <a:solidFill>
                <a:srgbClr val="0E9453"/>
              </a:solidFill>
              <a:latin typeface="Arial"/>
              <a:ea typeface="Arial"/>
              <a:cs typeface="Arial"/>
              <a:sym typeface="Arial"/>
            </a:endParaRPr>
          </a:p>
          <a:p>
            <a:pPr indent="0" lvl="0" marL="0" rtl="0" algn="l">
              <a:spcBef>
                <a:spcPts val="0"/>
              </a:spcBef>
              <a:spcAft>
                <a:spcPts val="1200"/>
              </a:spcAft>
              <a:buNone/>
            </a:pPr>
            <a:r>
              <a:t/>
            </a:r>
            <a:endParaRPr/>
          </a:p>
        </p:txBody>
      </p:sp>
      <p:pic>
        <p:nvPicPr>
          <p:cNvPr id="74" name="Google Shape;74;p15"/>
          <p:cNvPicPr preferRelativeResize="0"/>
          <p:nvPr/>
        </p:nvPicPr>
        <p:blipFill rotWithShape="1">
          <a:blip r:embed="rId3">
            <a:alphaModFix/>
          </a:blip>
          <a:srcRect b="10239" l="0" r="0" t="10870"/>
          <a:stretch/>
        </p:blipFill>
        <p:spPr>
          <a:xfrm>
            <a:off x="3072675" y="2571750"/>
            <a:ext cx="2998625" cy="2365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Topic</a:t>
            </a:r>
            <a:endParaRPr/>
          </a:p>
        </p:txBody>
      </p:sp>
      <p:sp>
        <p:nvSpPr>
          <p:cNvPr id="80" name="Google Shape;80;p16"/>
          <p:cNvSpPr txBox="1"/>
          <p:nvPr>
            <p:ph idx="1" type="body"/>
          </p:nvPr>
        </p:nvSpPr>
        <p:spPr>
          <a:xfrm>
            <a:off x="3455200" y="1438775"/>
            <a:ext cx="510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E9453"/>
                </a:solidFill>
              </a:rPr>
              <a:t>The reason we chose good health and Well-being was because we collectively wanted to help out those struggling with mental health issues or have disabilities who are unable to </a:t>
            </a:r>
            <a:r>
              <a:rPr lang="en">
                <a:solidFill>
                  <a:srgbClr val="0E9453"/>
                </a:solidFill>
              </a:rPr>
              <a:t>participate</a:t>
            </a:r>
            <a:r>
              <a:rPr lang="en">
                <a:solidFill>
                  <a:srgbClr val="0E9453"/>
                </a:solidFill>
              </a:rPr>
              <a:t> in activities due to limited mobility.</a:t>
            </a:r>
            <a:endParaRPr>
              <a:solidFill>
                <a:srgbClr val="0E9453"/>
              </a:solidFill>
            </a:endParaRPr>
          </a:p>
        </p:txBody>
      </p:sp>
      <p:pic>
        <p:nvPicPr>
          <p:cNvPr id="81" name="Google Shape;81;p16"/>
          <p:cNvPicPr preferRelativeResize="0"/>
          <p:nvPr/>
        </p:nvPicPr>
        <p:blipFill>
          <a:blip r:embed="rId3">
            <a:alphaModFix/>
          </a:blip>
          <a:stretch>
            <a:fillRect/>
          </a:stretch>
        </p:blipFill>
        <p:spPr>
          <a:xfrm>
            <a:off x="438725" y="1307900"/>
            <a:ext cx="2699500" cy="277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Identify the problem</a:t>
            </a:r>
            <a:endParaRPr/>
          </a:p>
        </p:txBody>
      </p:sp>
      <p:pic>
        <p:nvPicPr>
          <p:cNvPr id="87" name="Google Shape;87;p17"/>
          <p:cNvPicPr preferRelativeResize="0"/>
          <p:nvPr/>
        </p:nvPicPr>
        <p:blipFill rotWithShape="1">
          <a:blip r:embed="rId3">
            <a:alphaModFix/>
          </a:blip>
          <a:srcRect b="28117" l="0" r="0" t="8196"/>
          <a:stretch/>
        </p:blipFill>
        <p:spPr>
          <a:xfrm>
            <a:off x="5686650" y="207150"/>
            <a:ext cx="3370126" cy="2433650"/>
          </a:xfrm>
          <a:prstGeom prst="rect">
            <a:avLst/>
          </a:prstGeom>
          <a:noFill/>
          <a:ln>
            <a:noFill/>
          </a:ln>
        </p:spPr>
      </p:pic>
      <p:pic>
        <p:nvPicPr>
          <p:cNvPr id="88" name="Google Shape;88;p17"/>
          <p:cNvPicPr preferRelativeResize="0"/>
          <p:nvPr/>
        </p:nvPicPr>
        <p:blipFill rotWithShape="1">
          <a:blip r:embed="rId4">
            <a:alphaModFix/>
          </a:blip>
          <a:srcRect b="9872" l="0" r="26739" t="20255"/>
          <a:stretch/>
        </p:blipFill>
        <p:spPr>
          <a:xfrm>
            <a:off x="6587850" y="2274600"/>
            <a:ext cx="2468924" cy="2669951"/>
          </a:xfrm>
          <a:prstGeom prst="rect">
            <a:avLst/>
          </a:prstGeom>
          <a:noFill/>
          <a:ln>
            <a:noFill/>
          </a:ln>
        </p:spPr>
      </p:pic>
      <p:pic>
        <p:nvPicPr>
          <p:cNvPr id="89" name="Google Shape;89;p17"/>
          <p:cNvPicPr preferRelativeResize="0"/>
          <p:nvPr/>
        </p:nvPicPr>
        <p:blipFill rotWithShape="1">
          <a:blip r:embed="rId5">
            <a:alphaModFix/>
          </a:blip>
          <a:srcRect b="0" l="0" r="1497" t="17471"/>
          <a:stretch/>
        </p:blipFill>
        <p:spPr>
          <a:xfrm>
            <a:off x="2969525" y="1144175"/>
            <a:ext cx="3319526" cy="3153625"/>
          </a:xfrm>
          <a:prstGeom prst="rect">
            <a:avLst/>
          </a:prstGeom>
          <a:noFill/>
          <a:ln>
            <a:noFill/>
          </a:ln>
        </p:spPr>
      </p:pic>
      <p:pic>
        <p:nvPicPr>
          <p:cNvPr id="90" name="Google Shape;90;p17"/>
          <p:cNvPicPr preferRelativeResize="0"/>
          <p:nvPr/>
        </p:nvPicPr>
        <p:blipFill rotWithShape="1">
          <a:blip r:embed="rId6">
            <a:alphaModFix/>
          </a:blip>
          <a:srcRect b="0" l="0" r="3006" t="9082"/>
          <a:stretch/>
        </p:blipFill>
        <p:spPr>
          <a:xfrm>
            <a:off x="81500" y="1081375"/>
            <a:ext cx="3319526" cy="35282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109050" y="1350300"/>
            <a:ext cx="3624750" cy="3624750"/>
          </a:xfrm>
          <a:prstGeom prst="rect">
            <a:avLst/>
          </a:prstGeom>
          <a:noFill/>
          <a:ln>
            <a:noFill/>
          </a:ln>
        </p:spPr>
      </p:pic>
      <p:pic>
        <p:nvPicPr>
          <p:cNvPr id="96" name="Google Shape;96;p18"/>
          <p:cNvPicPr preferRelativeResize="0"/>
          <p:nvPr/>
        </p:nvPicPr>
        <p:blipFill rotWithShape="1">
          <a:blip r:embed="rId3">
            <a:alphaModFix/>
          </a:blip>
          <a:srcRect b="0" l="9869" r="0" t="0"/>
          <a:stretch/>
        </p:blipFill>
        <p:spPr>
          <a:xfrm>
            <a:off x="3117500" y="1350300"/>
            <a:ext cx="3266875" cy="3624750"/>
          </a:xfrm>
          <a:prstGeom prst="rect">
            <a:avLst/>
          </a:prstGeom>
          <a:noFill/>
          <a:ln>
            <a:noFill/>
          </a:ln>
        </p:spPr>
      </p:pic>
      <p:pic>
        <p:nvPicPr>
          <p:cNvPr id="97" name="Google Shape;97;p18"/>
          <p:cNvPicPr preferRelativeResize="0"/>
          <p:nvPr/>
        </p:nvPicPr>
        <p:blipFill rotWithShape="1">
          <a:blip r:embed="rId3">
            <a:alphaModFix/>
          </a:blip>
          <a:srcRect b="0" l="5767" r="0" t="0"/>
          <a:stretch/>
        </p:blipFill>
        <p:spPr>
          <a:xfrm>
            <a:off x="5728400" y="1350300"/>
            <a:ext cx="3415601" cy="3624750"/>
          </a:xfrm>
          <a:prstGeom prst="rect">
            <a:avLst/>
          </a:prstGeom>
          <a:noFill/>
          <a:ln>
            <a:noFill/>
          </a:ln>
        </p:spPr>
      </p:pic>
      <p:sp>
        <p:nvSpPr>
          <p:cNvPr id="98" name="Google Shape;98;p18"/>
          <p:cNvSpPr txBox="1"/>
          <p:nvPr>
            <p:ph type="title"/>
          </p:nvPr>
        </p:nvSpPr>
        <p:spPr>
          <a:xfrm>
            <a:off x="252625" y="12677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Applying future-proof capabilities </a:t>
            </a:r>
            <a:endParaRPr/>
          </a:p>
        </p:txBody>
      </p:sp>
      <p:grpSp>
        <p:nvGrpSpPr>
          <p:cNvPr id="99" name="Google Shape;99;p18"/>
          <p:cNvGrpSpPr/>
          <p:nvPr/>
        </p:nvGrpSpPr>
        <p:grpSpPr>
          <a:xfrm>
            <a:off x="2897038" y="1219057"/>
            <a:ext cx="3339000" cy="3339000"/>
            <a:chOff x="2902488" y="902232"/>
            <a:chExt cx="3339000" cy="3339000"/>
          </a:xfrm>
        </p:grpSpPr>
        <p:sp>
          <p:nvSpPr>
            <p:cNvPr id="100" name="Google Shape;100;p18"/>
            <p:cNvSpPr/>
            <p:nvPr/>
          </p:nvSpPr>
          <p:spPr>
            <a:xfrm rot="-5400000">
              <a:off x="2902488" y="902232"/>
              <a:ext cx="3339000" cy="3339000"/>
            </a:xfrm>
            <a:prstGeom prst="ellipse">
              <a:avLst/>
            </a:prstGeom>
            <a:noFill/>
            <a:ln cap="flat" cmpd="sng" w="19050">
              <a:solidFill>
                <a:srgbClr val="0B77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3123738" y="1123632"/>
              <a:ext cx="2896500" cy="2896200"/>
            </a:xfrm>
            <a:prstGeom prst="pie">
              <a:avLst>
                <a:gd fmla="val 21577108" name="adj1"/>
                <a:gd fmla="val 16214886" name="adj2"/>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8"/>
          <p:cNvGrpSpPr/>
          <p:nvPr/>
        </p:nvGrpSpPr>
        <p:grpSpPr>
          <a:xfrm>
            <a:off x="3664038" y="1911882"/>
            <a:ext cx="1815900" cy="1815900"/>
            <a:chOff x="3664038" y="1663782"/>
            <a:chExt cx="1815900" cy="1815900"/>
          </a:xfrm>
        </p:grpSpPr>
        <p:sp>
          <p:nvSpPr>
            <p:cNvPr id="103" name="Google Shape;103;p18"/>
            <p:cNvSpPr/>
            <p:nvPr/>
          </p:nvSpPr>
          <p:spPr>
            <a:xfrm>
              <a:off x="3664038" y="1663782"/>
              <a:ext cx="1815900" cy="1815900"/>
            </a:xfrm>
            <a:prstGeom prst="ellipse">
              <a:avLst/>
            </a:prstGeom>
            <a:solidFill>
              <a:srgbClr val="0B7140"/>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Integrating future-proof capabilities </a:t>
              </a:r>
              <a:endParaRPr b="1">
                <a:solidFill>
                  <a:srgbClr val="FFFFFF"/>
                </a:solidFill>
                <a:latin typeface="Roboto"/>
                <a:ea typeface="Roboto"/>
                <a:cs typeface="Roboto"/>
                <a:sym typeface="Roboto"/>
              </a:endParaRPr>
            </a:p>
          </p:txBody>
        </p:sp>
      </p:grpSp>
      <p:grpSp>
        <p:nvGrpSpPr>
          <p:cNvPr id="105" name="Google Shape;105;p18"/>
          <p:cNvGrpSpPr/>
          <p:nvPr/>
        </p:nvGrpSpPr>
        <p:grpSpPr>
          <a:xfrm>
            <a:off x="4036615" y="798079"/>
            <a:ext cx="1068600" cy="1068600"/>
            <a:chOff x="2859873" y="853971"/>
            <a:chExt cx="1068600" cy="1068600"/>
          </a:xfrm>
        </p:grpSpPr>
        <p:sp>
          <p:nvSpPr>
            <p:cNvPr id="106" name="Google Shape;106;p18"/>
            <p:cNvSpPr/>
            <p:nvPr/>
          </p:nvSpPr>
          <p:spPr>
            <a:xfrm>
              <a:off x="2859873" y="853971"/>
              <a:ext cx="1068600" cy="10686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3012800" y="102219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Critical t</a:t>
              </a:r>
              <a:r>
                <a:rPr lang="en" sz="800">
                  <a:solidFill>
                    <a:srgbClr val="FFFFFF"/>
                  </a:solidFill>
                  <a:latin typeface="Roboto"/>
                  <a:ea typeface="Roboto"/>
                  <a:cs typeface="Roboto"/>
                  <a:sym typeface="Roboto"/>
                </a:rPr>
                <a:t>hinking</a:t>
              </a:r>
              <a:r>
                <a:rPr lang="en" sz="800">
                  <a:solidFill>
                    <a:srgbClr val="FFFFFF"/>
                  </a:solidFill>
                  <a:latin typeface="Roboto"/>
                  <a:ea typeface="Roboto"/>
                  <a:cs typeface="Roboto"/>
                  <a:sym typeface="Roboto"/>
                </a:rPr>
                <a:t> &amp; Active Problem Solving</a:t>
              </a:r>
              <a:endParaRPr sz="800">
                <a:solidFill>
                  <a:srgbClr val="FFFFFF"/>
                </a:solidFill>
                <a:latin typeface="Roboto"/>
                <a:ea typeface="Roboto"/>
                <a:cs typeface="Roboto"/>
                <a:sym typeface="Roboto"/>
              </a:endParaRPr>
            </a:p>
          </p:txBody>
        </p:sp>
      </p:grpSp>
      <p:grpSp>
        <p:nvGrpSpPr>
          <p:cNvPr id="108" name="Google Shape;108;p18"/>
          <p:cNvGrpSpPr/>
          <p:nvPr/>
        </p:nvGrpSpPr>
        <p:grpSpPr>
          <a:xfrm>
            <a:off x="2968020" y="3772973"/>
            <a:ext cx="1068600" cy="1068600"/>
            <a:chOff x="5214448" y="3234278"/>
            <a:chExt cx="1068600" cy="1068600"/>
          </a:xfrm>
        </p:grpSpPr>
        <p:sp>
          <p:nvSpPr>
            <p:cNvPr id="109" name="Google Shape;109;p18"/>
            <p:cNvSpPr/>
            <p:nvPr/>
          </p:nvSpPr>
          <p:spPr>
            <a:xfrm>
              <a:off x="5214448" y="3234278"/>
              <a:ext cx="1068600" cy="10686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Resilience</a:t>
              </a:r>
              <a:endParaRPr sz="800">
                <a:solidFill>
                  <a:srgbClr val="FFFFFF"/>
                </a:solidFill>
                <a:latin typeface="Roboto"/>
                <a:ea typeface="Roboto"/>
                <a:cs typeface="Roboto"/>
                <a:sym typeface="Roboto"/>
              </a:endParaRPr>
            </a:p>
          </p:txBody>
        </p:sp>
      </p:grpSp>
      <p:grpSp>
        <p:nvGrpSpPr>
          <p:cNvPr id="111" name="Google Shape;111;p18"/>
          <p:cNvGrpSpPr/>
          <p:nvPr/>
        </p:nvGrpSpPr>
        <p:grpSpPr>
          <a:xfrm>
            <a:off x="2445920" y="2289125"/>
            <a:ext cx="1068600" cy="1068600"/>
            <a:chOff x="5214448" y="3234278"/>
            <a:chExt cx="1068600" cy="1068600"/>
          </a:xfrm>
        </p:grpSpPr>
        <p:sp>
          <p:nvSpPr>
            <p:cNvPr id="112" name="Google Shape;112;p18"/>
            <p:cNvSpPr/>
            <p:nvPr/>
          </p:nvSpPr>
          <p:spPr>
            <a:xfrm>
              <a:off x="5214448" y="3234278"/>
              <a:ext cx="1068600" cy="10686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Innovation &amp; Leadership</a:t>
              </a:r>
              <a:endParaRPr sz="800">
                <a:solidFill>
                  <a:srgbClr val="FFFFFF"/>
                </a:solidFill>
                <a:latin typeface="Roboto"/>
                <a:ea typeface="Roboto"/>
                <a:cs typeface="Roboto"/>
                <a:sym typeface="Roboto"/>
              </a:endParaRPr>
            </a:p>
          </p:txBody>
        </p:sp>
      </p:grpSp>
      <p:grpSp>
        <p:nvGrpSpPr>
          <p:cNvPr id="114" name="Google Shape;114;p18"/>
          <p:cNvGrpSpPr/>
          <p:nvPr/>
        </p:nvGrpSpPr>
        <p:grpSpPr>
          <a:xfrm>
            <a:off x="5631428" y="2289125"/>
            <a:ext cx="1068600" cy="1068600"/>
            <a:chOff x="5214448" y="3234278"/>
            <a:chExt cx="1068600" cy="1068600"/>
          </a:xfrm>
        </p:grpSpPr>
        <p:sp>
          <p:nvSpPr>
            <p:cNvPr id="115" name="Google Shape;115;p18"/>
            <p:cNvSpPr/>
            <p:nvPr/>
          </p:nvSpPr>
          <p:spPr>
            <a:xfrm>
              <a:off x="5214448" y="3234278"/>
              <a:ext cx="1068600" cy="10686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Systems thinking</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grpSp>
      <p:grpSp>
        <p:nvGrpSpPr>
          <p:cNvPr id="117" name="Google Shape;117;p18"/>
          <p:cNvGrpSpPr/>
          <p:nvPr/>
        </p:nvGrpSpPr>
        <p:grpSpPr>
          <a:xfrm>
            <a:off x="4976195" y="3772973"/>
            <a:ext cx="1068600" cy="1068600"/>
            <a:chOff x="5214448" y="3234278"/>
            <a:chExt cx="1068600" cy="1068600"/>
          </a:xfrm>
        </p:grpSpPr>
        <p:sp>
          <p:nvSpPr>
            <p:cNvPr id="118" name="Google Shape;118;p18"/>
            <p:cNvSpPr/>
            <p:nvPr/>
          </p:nvSpPr>
          <p:spPr>
            <a:xfrm>
              <a:off x="5214448" y="3234278"/>
              <a:ext cx="1068600" cy="1068600"/>
            </a:xfrm>
            <a:prstGeom prst="ellips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Social &amp; Emotional Learning</a:t>
              </a:r>
              <a:endParaRPr sz="800">
                <a:solidFill>
                  <a:srgbClr val="FFFFF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are we </a:t>
            </a:r>
            <a:r>
              <a:rPr lang="en"/>
              <a:t>serving</a:t>
            </a:r>
            <a:r>
              <a:rPr lang="en"/>
              <a:t>?</a:t>
            </a:r>
            <a:endParaRPr/>
          </a:p>
        </p:txBody>
      </p:sp>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Clr>
                <a:srgbClr val="0E9453"/>
              </a:buClr>
              <a:buSzPts val="1800"/>
              <a:buFont typeface="Arial"/>
              <a:buChar char="●"/>
            </a:pPr>
            <a:r>
              <a:rPr lang="en">
                <a:solidFill>
                  <a:srgbClr val="0E9453"/>
                </a:solidFill>
                <a:latin typeface="Arial"/>
                <a:ea typeface="Arial"/>
                <a:cs typeface="Arial"/>
                <a:sym typeface="Arial"/>
              </a:rPr>
              <a:t>People with d</a:t>
            </a:r>
            <a:r>
              <a:rPr lang="en">
                <a:solidFill>
                  <a:srgbClr val="0E9453"/>
                </a:solidFill>
                <a:latin typeface="Arial"/>
                <a:ea typeface="Arial"/>
                <a:cs typeface="Arial"/>
                <a:sym typeface="Arial"/>
              </a:rPr>
              <a:t>isabilities</a:t>
            </a:r>
            <a:r>
              <a:rPr lang="en">
                <a:solidFill>
                  <a:srgbClr val="0E9453"/>
                </a:solidFill>
                <a:latin typeface="Arial"/>
                <a:ea typeface="Arial"/>
                <a:cs typeface="Arial"/>
                <a:sym typeface="Arial"/>
              </a:rPr>
              <a:t> in low income communities</a:t>
            </a:r>
            <a:endParaRPr>
              <a:solidFill>
                <a:srgbClr val="0E9453"/>
              </a:solidFill>
              <a:latin typeface="Arial"/>
              <a:ea typeface="Arial"/>
              <a:cs typeface="Arial"/>
              <a:sym typeface="Arial"/>
            </a:endParaRPr>
          </a:p>
          <a:p>
            <a:pPr indent="0" lvl="0" marL="0" rtl="0" algn="l">
              <a:lnSpc>
                <a:spcPct val="100000"/>
              </a:lnSpc>
              <a:spcBef>
                <a:spcPts val="1000"/>
              </a:spcBef>
              <a:spcAft>
                <a:spcPts val="0"/>
              </a:spcAft>
              <a:buNone/>
            </a:pPr>
            <a:r>
              <a:t/>
            </a:r>
            <a:endParaRPr>
              <a:solidFill>
                <a:srgbClr val="0E9453"/>
              </a:solidFill>
              <a:latin typeface="Arial"/>
              <a:ea typeface="Arial"/>
              <a:cs typeface="Arial"/>
              <a:sym typeface="Arial"/>
            </a:endParaRPr>
          </a:p>
        </p:txBody>
      </p:sp>
      <p:pic>
        <p:nvPicPr>
          <p:cNvPr id="126" name="Google Shape;126;p19"/>
          <p:cNvPicPr preferRelativeResize="0"/>
          <p:nvPr/>
        </p:nvPicPr>
        <p:blipFill rotWithShape="1">
          <a:blip r:embed="rId3">
            <a:alphaModFix/>
          </a:blip>
          <a:srcRect b="6793" l="0" r="0" t="2140"/>
          <a:stretch/>
        </p:blipFill>
        <p:spPr>
          <a:xfrm>
            <a:off x="5712025" y="1662350"/>
            <a:ext cx="2323826" cy="3007425"/>
          </a:xfrm>
          <a:prstGeom prst="rect">
            <a:avLst/>
          </a:prstGeom>
          <a:noFill/>
          <a:ln>
            <a:noFill/>
          </a:ln>
        </p:spPr>
      </p:pic>
      <p:pic>
        <p:nvPicPr>
          <p:cNvPr id="127" name="Google Shape;127;p19"/>
          <p:cNvPicPr preferRelativeResize="0"/>
          <p:nvPr/>
        </p:nvPicPr>
        <p:blipFill rotWithShape="1">
          <a:blip r:embed="rId4">
            <a:alphaModFix/>
          </a:blip>
          <a:srcRect b="16406" l="15890" r="14626" t="15912"/>
          <a:stretch/>
        </p:blipFill>
        <p:spPr>
          <a:xfrm>
            <a:off x="796975" y="1662350"/>
            <a:ext cx="3341200" cy="325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to the Problem </a:t>
            </a:r>
            <a:endParaRPr/>
          </a:p>
        </p:txBody>
      </p:sp>
      <p:pic>
        <p:nvPicPr>
          <p:cNvPr id="133" name="Google Shape;133;p20"/>
          <p:cNvPicPr preferRelativeResize="0"/>
          <p:nvPr/>
        </p:nvPicPr>
        <p:blipFill>
          <a:blip r:embed="rId3">
            <a:alphaModFix/>
          </a:blip>
          <a:stretch>
            <a:fillRect/>
          </a:stretch>
        </p:blipFill>
        <p:spPr>
          <a:xfrm>
            <a:off x="3223300" y="1124025"/>
            <a:ext cx="1838325" cy="3609975"/>
          </a:xfrm>
          <a:prstGeom prst="rect">
            <a:avLst/>
          </a:prstGeom>
          <a:noFill/>
          <a:ln>
            <a:noFill/>
          </a:ln>
        </p:spPr>
      </p:pic>
      <p:sp>
        <p:nvSpPr>
          <p:cNvPr id="134" name="Google Shape;134;p20"/>
          <p:cNvSpPr/>
          <p:nvPr/>
        </p:nvSpPr>
        <p:spPr>
          <a:xfrm>
            <a:off x="4471300" y="2571750"/>
            <a:ext cx="343800" cy="2751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5" name="Google Shape;135;p20"/>
          <p:cNvCxnSpPr>
            <a:stCxn id="134" idx="3"/>
          </p:cNvCxnSpPr>
          <p:nvPr/>
        </p:nvCxnSpPr>
        <p:spPr>
          <a:xfrm flipH="1" rot="10800000">
            <a:off x="4815100" y="1455600"/>
            <a:ext cx="1240800" cy="12537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20"/>
          <p:cNvSpPr txBox="1"/>
          <p:nvPr/>
        </p:nvSpPr>
        <p:spPr>
          <a:xfrm>
            <a:off x="6055900" y="1124025"/>
            <a:ext cx="2504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Inclusive Navigation</a:t>
            </a:r>
            <a:endParaRPr sz="1800">
              <a:solidFill>
                <a:schemeClr val="dk2"/>
              </a:solidFill>
              <a:latin typeface="Lato"/>
              <a:ea typeface="Lato"/>
              <a:cs typeface="Lato"/>
              <a:sym typeface="Lato"/>
            </a:endParaRPr>
          </a:p>
        </p:txBody>
      </p:sp>
      <p:cxnSp>
        <p:nvCxnSpPr>
          <p:cNvPr id="137" name="Google Shape;137;p20"/>
          <p:cNvCxnSpPr/>
          <p:nvPr/>
        </p:nvCxnSpPr>
        <p:spPr>
          <a:xfrm flipH="1" rot="10800000">
            <a:off x="4754000" y="2790475"/>
            <a:ext cx="1432200" cy="13293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20"/>
          <p:cNvCxnSpPr/>
          <p:nvPr/>
        </p:nvCxnSpPr>
        <p:spPr>
          <a:xfrm rot="10800000">
            <a:off x="2508225" y="3340675"/>
            <a:ext cx="1019700" cy="7218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20"/>
          <p:cNvCxnSpPr/>
          <p:nvPr/>
        </p:nvCxnSpPr>
        <p:spPr>
          <a:xfrm rot="10800000">
            <a:off x="1545525" y="1736475"/>
            <a:ext cx="2097000" cy="16041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0"/>
          <p:cNvSpPr/>
          <p:nvPr/>
        </p:nvSpPr>
        <p:spPr>
          <a:xfrm>
            <a:off x="3642525" y="3961600"/>
            <a:ext cx="343800" cy="2751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1" name="Google Shape;141;p20"/>
          <p:cNvSpPr txBox="1"/>
          <p:nvPr/>
        </p:nvSpPr>
        <p:spPr>
          <a:xfrm>
            <a:off x="311700" y="1346775"/>
            <a:ext cx="2504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Virtual </a:t>
            </a:r>
            <a:r>
              <a:rPr lang="en" sz="1800">
                <a:solidFill>
                  <a:schemeClr val="dk2"/>
                </a:solidFill>
                <a:latin typeface="Lato"/>
                <a:ea typeface="Lato"/>
                <a:cs typeface="Lato"/>
                <a:sym typeface="Lato"/>
              </a:rPr>
              <a:t>Green Spaces</a:t>
            </a:r>
            <a:endParaRPr sz="1800">
              <a:solidFill>
                <a:schemeClr val="dk2"/>
              </a:solidFill>
              <a:latin typeface="Lato"/>
              <a:ea typeface="Lato"/>
              <a:cs typeface="Lato"/>
              <a:sym typeface="Lato"/>
            </a:endParaRPr>
          </a:p>
        </p:txBody>
      </p:sp>
      <p:sp>
        <p:nvSpPr>
          <p:cNvPr id="142" name="Google Shape;142;p20"/>
          <p:cNvSpPr txBox="1"/>
          <p:nvPr/>
        </p:nvSpPr>
        <p:spPr>
          <a:xfrm>
            <a:off x="6106250" y="2514450"/>
            <a:ext cx="27261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Public Transit Integration</a:t>
            </a:r>
            <a:endParaRPr sz="1800">
              <a:solidFill>
                <a:schemeClr val="dk2"/>
              </a:solidFill>
              <a:latin typeface="Lato"/>
              <a:ea typeface="Lato"/>
              <a:cs typeface="Lato"/>
              <a:sym typeface="Lato"/>
            </a:endParaRPr>
          </a:p>
        </p:txBody>
      </p:sp>
      <p:sp>
        <p:nvSpPr>
          <p:cNvPr id="143" name="Google Shape;143;p20"/>
          <p:cNvSpPr txBox="1"/>
          <p:nvPr/>
        </p:nvSpPr>
        <p:spPr>
          <a:xfrm>
            <a:off x="170225" y="2950975"/>
            <a:ext cx="27261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Local community gardens and greenhouses access</a:t>
            </a:r>
            <a:endParaRPr sz="1800">
              <a:solidFill>
                <a:schemeClr val="dk2"/>
              </a:solidFill>
              <a:latin typeface="Lato"/>
              <a:ea typeface="Lato"/>
              <a:cs typeface="Lato"/>
              <a:sym typeface="Lato"/>
            </a:endParaRPr>
          </a:p>
        </p:txBody>
      </p:sp>
      <p:sp>
        <p:nvSpPr>
          <p:cNvPr id="144" name="Google Shape;144;p20"/>
          <p:cNvSpPr/>
          <p:nvPr/>
        </p:nvSpPr>
        <p:spPr>
          <a:xfrm>
            <a:off x="4400100" y="3961600"/>
            <a:ext cx="343800" cy="2751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to the Problem </a:t>
            </a:r>
            <a:endParaRPr/>
          </a:p>
        </p:txBody>
      </p:sp>
      <p:sp>
        <p:nvSpPr>
          <p:cNvPr id="150" name="Google Shape;150;p21"/>
          <p:cNvSpPr txBox="1"/>
          <p:nvPr>
            <p:ph idx="1" type="body"/>
          </p:nvPr>
        </p:nvSpPr>
        <p:spPr>
          <a:xfrm>
            <a:off x="311700" y="1367950"/>
            <a:ext cx="8520600" cy="3416400"/>
          </a:xfrm>
          <a:prstGeom prst="rect">
            <a:avLst/>
          </a:prstGeom>
        </p:spPr>
        <p:txBody>
          <a:bodyPr anchorCtr="0" anchor="t" bIns="91425" lIns="91425" spcFirstLastPara="1" rIns="91425" wrap="square" tIns="91425">
            <a:normAutofit/>
          </a:bodyPr>
          <a:lstStyle/>
          <a:p>
            <a:pPr indent="-298450" lvl="0" marL="457200" rtl="0" algn="l">
              <a:lnSpc>
                <a:spcPct val="100000"/>
              </a:lnSpc>
              <a:spcBef>
                <a:spcPts val="0"/>
              </a:spcBef>
              <a:spcAft>
                <a:spcPts val="0"/>
              </a:spcAft>
              <a:buClr>
                <a:srgbClr val="0E9453"/>
              </a:buClr>
              <a:buSzPts val="1100"/>
              <a:buFont typeface="Poppins"/>
              <a:buChar char="-"/>
            </a:pPr>
            <a:r>
              <a:rPr lang="en" sz="1100">
                <a:solidFill>
                  <a:srgbClr val="0E9453"/>
                </a:solidFill>
                <a:latin typeface="Poppins"/>
                <a:ea typeface="Poppins"/>
                <a:cs typeface="Poppins"/>
                <a:sym typeface="Poppins"/>
              </a:rPr>
              <a:t>Inclusive Navigation</a:t>
            </a:r>
            <a:r>
              <a:rPr lang="en" sz="1100">
                <a:solidFill>
                  <a:srgbClr val="4169E1"/>
                </a:solidFill>
                <a:latin typeface="Poppins"/>
                <a:ea typeface="Poppins"/>
                <a:cs typeface="Poppins"/>
                <a:sym typeface="Poppins"/>
              </a:rPr>
              <a:t> : </a:t>
            </a:r>
            <a:r>
              <a:rPr lang="en" sz="1100">
                <a:solidFill>
                  <a:srgbClr val="000000"/>
                </a:solidFill>
                <a:latin typeface="Poppins"/>
                <a:ea typeface="Poppins"/>
                <a:cs typeface="Poppins"/>
                <a:sym typeface="Poppins"/>
              </a:rPr>
              <a:t>the app features an easy-to-use, accessible map with navigation options specifically designed for people with disabilities, ensuring they can comfortably find and access urban green spaces.</a:t>
            </a:r>
            <a:endParaRPr sz="1100">
              <a:solidFill>
                <a:srgbClr val="000000"/>
              </a:solidFill>
              <a:latin typeface="Poppins"/>
              <a:ea typeface="Poppins"/>
              <a:cs typeface="Poppins"/>
              <a:sym typeface="Poppins"/>
            </a:endParaRPr>
          </a:p>
          <a:p>
            <a:pPr indent="0" lvl="0" marL="457200" rtl="0" algn="l">
              <a:lnSpc>
                <a:spcPct val="100000"/>
              </a:lnSpc>
              <a:spcBef>
                <a:spcPts val="0"/>
              </a:spcBef>
              <a:spcAft>
                <a:spcPts val="0"/>
              </a:spcAft>
              <a:buNone/>
            </a:pPr>
            <a:r>
              <a:t/>
            </a:r>
            <a:endParaRPr sz="1100">
              <a:solidFill>
                <a:srgbClr val="000000"/>
              </a:solidFill>
              <a:latin typeface="Poppins"/>
              <a:ea typeface="Poppins"/>
              <a:cs typeface="Poppins"/>
              <a:sym typeface="Poppins"/>
            </a:endParaRPr>
          </a:p>
          <a:p>
            <a:pPr indent="-298450" lvl="0" marL="457200" rtl="0" algn="l">
              <a:lnSpc>
                <a:spcPct val="100000"/>
              </a:lnSpc>
              <a:spcBef>
                <a:spcPts val="0"/>
              </a:spcBef>
              <a:spcAft>
                <a:spcPts val="0"/>
              </a:spcAft>
              <a:buClr>
                <a:srgbClr val="0E9453"/>
              </a:buClr>
              <a:buSzPts val="1100"/>
              <a:buFont typeface="Poppins"/>
              <a:buChar char="-"/>
            </a:pPr>
            <a:r>
              <a:rPr lang="en" sz="1100">
                <a:solidFill>
                  <a:srgbClr val="0E9453"/>
                </a:solidFill>
                <a:latin typeface="Poppins"/>
                <a:ea typeface="Poppins"/>
                <a:cs typeface="Poppins"/>
                <a:sym typeface="Poppins"/>
              </a:rPr>
              <a:t>Public Transportation Integration </a:t>
            </a:r>
            <a:r>
              <a:rPr lang="en" sz="1100">
                <a:solidFill>
                  <a:srgbClr val="000000"/>
                </a:solidFill>
                <a:latin typeface="Poppins"/>
                <a:ea typeface="Poppins"/>
                <a:cs typeface="Poppins"/>
                <a:sym typeface="Poppins"/>
              </a:rPr>
              <a:t>: This features can help users easily request affordable bus or train rides to parks and green area. This is especially helpful for people living in areas where it’s not so easy to afford travel</a:t>
            </a:r>
            <a:endParaRPr sz="1100">
              <a:solidFill>
                <a:srgbClr val="000000"/>
              </a:solidFill>
              <a:latin typeface="Poppins"/>
              <a:ea typeface="Poppins"/>
              <a:cs typeface="Poppins"/>
              <a:sym typeface="Poppins"/>
            </a:endParaRPr>
          </a:p>
          <a:p>
            <a:pPr indent="0" lvl="0" marL="457200" rtl="0" algn="l">
              <a:lnSpc>
                <a:spcPct val="100000"/>
              </a:lnSpc>
              <a:spcBef>
                <a:spcPts val="0"/>
              </a:spcBef>
              <a:spcAft>
                <a:spcPts val="0"/>
              </a:spcAft>
              <a:buNone/>
            </a:pPr>
            <a:r>
              <a:t/>
            </a:r>
            <a:endParaRPr sz="1100">
              <a:solidFill>
                <a:srgbClr val="000000"/>
              </a:solidFill>
              <a:latin typeface="Poppins"/>
              <a:ea typeface="Poppins"/>
              <a:cs typeface="Poppins"/>
              <a:sym typeface="Poppins"/>
            </a:endParaRPr>
          </a:p>
          <a:p>
            <a:pPr indent="-298450" lvl="0" marL="457200" rtl="0" algn="l">
              <a:lnSpc>
                <a:spcPct val="100000"/>
              </a:lnSpc>
              <a:spcBef>
                <a:spcPts val="0"/>
              </a:spcBef>
              <a:spcAft>
                <a:spcPts val="0"/>
              </a:spcAft>
              <a:buClr>
                <a:srgbClr val="0E9453"/>
              </a:buClr>
              <a:buSzPts val="1100"/>
              <a:buFont typeface="Poppins"/>
              <a:buChar char="-"/>
            </a:pPr>
            <a:r>
              <a:rPr lang="en" sz="1100">
                <a:solidFill>
                  <a:srgbClr val="0E9453"/>
                </a:solidFill>
                <a:latin typeface="Poppins"/>
                <a:ea typeface="Poppins"/>
                <a:cs typeface="Poppins"/>
                <a:sym typeface="Poppins"/>
              </a:rPr>
              <a:t>Community Gardens and Greenhouses Access</a:t>
            </a:r>
            <a:r>
              <a:rPr lang="en" sz="1100">
                <a:solidFill>
                  <a:srgbClr val="4169E1"/>
                </a:solidFill>
                <a:latin typeface="Poppins"/>
                <a:ea typeface="Poppins"/>
                <a:cs typeface="Poppins"/>
                <a:sym typeface="Poppins"/>
              </a:rPr>
              <a:t> </a:t>
            </a:r>
            <a:r>
              <a:rPr lang="en" sz="1100">
                <a:solidFill>
                  <a:srgbClr val="000000"/>
                </a:solidFill>
                <a:latin typeface="Poppins"/>
                <a:ea typeface="Poppins"/>
                <a:cs typeface="Poppins"/>
                <a:sym typeface="Poppins"/>
              </a:rPr>
              <a:t>: It shows where you can find gardens and greenhouses in the city. This is great for people who want to grow their own food or just enjoy being around </a:t>
            </a:r>
            <a:r>
              <a:rPr lang="en" sz="1100">
                <a:solidFill>
                  <a:srgbClr val="000000"/>
                </a:solidFill>
                <a:latin typeface="Poppins"/>
                <a:ea typeface="Poppins"/>
                <a:cs typeface="Poppins"/>
                <a:sym typeface="Poppins"/>
              </a:rPr>
              <a:t>plants</a:t>
            </a:r>
            <a:r>
              <a:rPr lang="en" sz="1100">
                <a:solidFill>
                  <a:srgbClr val="000000"/>
                </a:solidFill>
                <a:latin typeface="Poppins"/>
                <a:ea typeface="Poppins"/>
                <a:cs typeface="Poppins"/>
                <a:sym typeface="Poppins"/>
              </a:rPr>
              <a:t> and nature.</a:t>
            </a:r>
            <a:endParaRPr sz="1100">
              <a:solidFill>
                <a:srgbClr val="000000"/>
              </a:solidFill>
              <a:latin typeface="Poppins"/>
              <a:ea typeface="Poppins"/>
              <a:cs typeface="Poppins"/>
              <a:sym typeface="Poppins"/>
            </a:endParaRPr>
          </a:p>
          <a:p>
            <a:pPr indent="0" lvl="0" marL="457200" rtl="0" algn="l">
              <a:lnSpc>
                <a:spcPct val="100000"/>
              </a:lnSpc>
              <a:spcBef>
                <a:spcPts val="0"/>
              </a:spcBef>
              <a:spcAft>
                <a:spcPts val="0"/>
              </a:spcAft>
              <a:buNone/>
            </a:pPr>
            <a:r>
              <a:t/>
            </a:r>
            <a:endParaRPr sz="1100">
              <a:solidFill>
                <a:srgbClr val="4169E1"/>
              </a:solidFill>
              <a:latin typeface="Poppins"/>
              <a:ea typeface="Poppins"/>
              <a:cs typeface="Poppins"/>
              <a:sym typeface="Poppins"/>
            </a:endParaRPr>
          </a:p>
          <a:p>
            <a:pPr indent="-298450" lvl="0" marL="457200" rtl="0" algn="l">
              <a:lnSpc>
                <a:spcPct val="100000"/>
              </a:lnSpc>
              <a:spcBef>
                <a:spcPts val="0"/>
              </a:spcBef>
              <a:spcAft>
                <a:spcPts val="0"/>
              </a:spcAft>
              <a:buClr>
                <a:srgbClr val="0E9453"/>
              </a:buClr>
              <a:buSzPts val="1100"/>
              <a:buFont typeface="Poppins"/>
              <a:buChar char="-"/>
            </a:pPr>
            <a:r>
              <a:rPr lang="en" sz="1100">
                <a:solidFill>
                  <a:srgbClr val="0E9453"/>
                </a:solidFill>
                <a:latin typeface="Poppins"/>
                <a:ea typeface="Poppins"/>
                <a:cs typeface="Poppins"/>
                <a:sym typeface="Poppins"/>
              </a:rPr>
              <a:t>ASMR Green Spaces</a:t>
            </a:r>
            <a:r>
              <a:rPr lang="en" sz="1100">
                <a:solidFill>
                  <a:srgbClr val="4169E1"/>
                </a:solidFill>
                <a:latin typeface="Poppins"/>
                <a:ea typeface="Poppins"/>
                <a:cs typeface="Poppins"/>
                <a:sym typeface="Poppins"/>
              </a:rPr>
              <a:t> </a:t>
            </a:r>
            <a:r>
              <a:rPr lang="en" sz="1100">
                <a:solidFill>
                  <a:srgbClr val="000000"/>
                </a:solidFill>
                <a:latin typeface="Poppins"/>
                <a:ea typeface="Poppins"/>
                <a:cs typeface="Poppins"/>
                <a:sym typeface="Poppins"/>
              </a:rPr>
              <a:t>: For those who feel stressed or anxious, the app offers soothing nature sounds . it’s like bringing the peaceful feeling of being in a park right to your phone</a:t>
            </a:r>
            <a:r>
              <a:rPr lang="en" sz="1100">
                <a:solidFill>
                  <a:srgbClr val="4169E1"/>
                </a:solidFill>
                <a:latin typeface="Poppins"/>
                <a:ea typeface="Poppins"/>
                <a:cs typeface="Poppins"/>
                <a:sym typeface="Poppins"/>
              </a:rPr>
              <a:t>.</a:t>
            </a:r>
            <a:endParaRPr sz="1100">
              <a:solidFill>
                <a:srgbClr val="4169E1"/>
              </a:solidFill>
              <a:latin typeface="Poppins"/>
              <a:ea typeface="Poppins"/>
              <a:cs typeface="Poppins"/>
              <a:sym typeface="Poppins"/>
            </a:endParaRPr>
          </a:p>
          <a:p>
            <a:pPr indent="0" lvl="0" marL="457200" rtl="0" algn="l">
              <a:lnSpc>
                <a:spcPct val="100000"/>
              </a:lnSpc>
              <a:spcBef>
                <a:spcPts val="0"/>
              </a:spcBef>
              <a:spcAft>
                <a:spcPts val="0"/>
              </a:spcAft>
              <a:buNone/>
            </a:pPr>
            <a:r>
              <a:t/>
            </a:r>
            <a:endParaRPr sz="1100">
              <a:solidFill>
                <a:srgbClr val="4169E1"/>
              </a:solidFill>
              <a:latin typeface="Poppins"/>
              <a:ea typeface="Poppins"/>
              <a:cs typeface="Poppins"/>
              <a:sym typeface="Poppins"/>
            </a:endParaRPr>
          </a:p>
          <a:p>
            <a:pPr indent="-298450" lvl="0" marL="457200" rtl="0" algn="l">
              <a:lnSpc>
                <a:spcPct val="100000"/>
              </a:lnSpc>
              <a:spcBef>
                <a:spcPts val="0"/>
              </a:spcBef>
              <a:spcAft>
                <a:spcPts val="0"/>
              </a:spcAft>
              <a:buClr>
                <a:srgbClr val="0E9453"/>
              </a:buClr>
              <a:buSzPts val="1100"/>
              <a:buFont typeface="Poppins"/>
              <a:buChar char="-"/>
            </a:pPr>
            <a:r>
              <a:rPr lang="en" sz="1100">
                <a:solidFill>
                  <a:srgbClr val="0E9453"/>
                </a:solidFill>
                <a:latin typeface="Poppins"/>
                <a:ea typeface="Poppins"/>
                <a:cs typeface="Poppins"/>
                <a:sym typeface="Poppins"/>
              </a:rPr>
              <a:t>Virtual Green Spaces for Limited Mobility</a:t>
            </a:r>
            <a:r>
              <a:rPr lang="en" sz="1100">
                <a:solidFill>
                  <a:srgbClr val="4169E1"/>
                </a:solidFill>
                <a:latin typeface="Poppins"/>
                <a:ea typeface="Poppins"/>
                <a:cs typeface="Poppins"/>
                <a:sym typeface="Poppins"/>
              </a:rPr>
              <a:t> :</a:t>
            </a:r>
            <a:r>
              <a:rPr lang="en" sz="1100">
                <a:solidFill>
                  <a:srgbClr val="000000"/>
                </a:solidFill>
                <a:latin typeface="Poppins"/>
                <a:ea typeface="Poppins"/>
                <a:cs typeface="Poppins"/>
                <a:sym typeface="Poppins"/>
              </a:rPr>
              <a:t> It offers virtual green space experiences for those with limited mobility, ensuring that everyone can enjoy the benefits of nature . like Wavemakers</a:t>
            </a:r>
            <a:endParaRPr sz="1100">
              <a:solidFill>
                <a:srgbClr val="000000"/>
              </a:solidFill>
              <a:latin typeface="Poppins"/>
              <a:ea typeface="Poppins"/>
              <a:cs typeface="Poppins"/>
              <a:sym typeface="Poppins"/>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